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276" r:id="rId6"/>
    <p:sldId id="295" r:id="rId7"/>
    <p:sldId id="289" r:id="rId8"/>
    <p:sldId id="288" r:id="rId9"/>
    <p:sldId id="277" r:id="rId10"/>
    <p:sldId id="299" r:id="rId11"/>
    <p:sldId id="278" r:id="rId12"/>
    <p:sldId id="297" r:id="rId13"/>
    <p:sldId id="296" r:id="rId14"/>
    <p:sldId id="298" r:id="rId15"/>
    <p:sldId id="291" r:id="rId16"/>
    <p:sldId id="293"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68" autoAdjust="0"/>
    <p:restoredTop sz="94652" autoAdjust="0"/>
  </p:normalViewPr>
  <p:slideViewPr>
    <p:cSldViewPr snapToGrid="0" showGuides="1">
      <p:cViewPr varScale="1">
        <p:scale>
          <a:sx n="105" d="100"/>
          <a:sy n="105" d="100"/>
        </p:scale>
        <p:origin x="224" y="688"/>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9/2/25</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2731071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625815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483821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30675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950680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37399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495698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61614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468553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9/2/25</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9/2/25</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ja.wikipedia.org/wiki/%E3%83%95%E3%82%A1%E3%82%A4%E3%83%AB:Yellow_Cabs_in_New_York.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us-east-1.quicksight.aws.amazon.com/sn/dashboards/145e28ba-684a-4b52-908a-8db6d761eabc/views/e9eece75-da06-46da-9461-9a9150c6ebc7?directory_alias=nul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ata.cityofnewyork.us/Transportation/2021-Yellow-Taxi-Trip-Data/m6nq-qud6"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pngall.com/files-png/download/23312" TargetMode="External"/><Relationship Id="rId5" Type="http://schemas.openxmlformats.org/officeDocument/2006/relationships/image" Target="../media/image2.png"/><Relationship Id="rId4" Type="http://schemas.openxmlformats.org/officeDocument/2006/relationships/hyperlink" Target="https://catalog.data.gov/dataset/nyc-taxi-zon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pixabay.com/en/insight-data-visualisation-digital-2904292/" TargetMode="External"/><Relationship Id="rId5" Type="http://schemas.openxmlformats.org/officeDocument/2006/relationships/image" Target="../media/image4.png"/><Relationship Id="rId4" Type="http://schemas.openxmlformats.org/officeDocument/2006/relationships/hyperlink" Target="https://pngimg.com/download/2743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pixabay.com/en/document-icon-computer-web-309065/" TargetMode="External"/><Relationship Id="rId1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hyperlink" Target="https://pixabay.com/en/arrow-turn-around-blue-sign-symbol-308642/" TargetMode="External"/><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hyperlink" Target="https://www.codependentcodr.com/s3-redirection-rules.html" TargetMode="External"/><Relationship Id="rId5" Type="http://schemas.openxmlformats.org/officeDocument/2006/relationships/image" Target="../media/image7.png"/><Relationship Id="rId15" Type="http://schemas.openxmlformats.org/officeDocument/2006/relationships/image" Target="../media/image15.pn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package" Target="../embeddings/Microsoft_Excel_Worksheet.xlsx"/></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1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hyperlink" Target="https://www.codependentcodr.com/s3-redirection-rules.html" TargetMode="External"/><Relationship Id="rId12" Type="http://schemas.openxmlformats.org/officeDocument/2006/relationships/image" Target="../media/image5.png"/><Relationship Id="rId17" Type="http://schemas.openxmlformats.org/officeDocument/2006/relationships/hyperlink" Target="https://ayc-data.com/data_engineering/2020/07/25/dataops-the-foundation-of-data.html" TargetMode="External"/><Relationship Id="rId2" Type="http://schemas.openxmlformats.org/officeDocument/2006/relationships/notesSlide" Target="../notesSlides/notesSlide8.xml"/><Relationship Id="rId16" Type="http://schemas.openxmlformats.org/officeDocument/2006/relationships/image" Target="../media/image23.png"/><Relationship Id="rId20" Type="http://schemas.openxmlformats.org/officeDocument/2006/relationships/hyperlink" Target="https://en.wikipedia.org/wiki/Wikipedia:Featured_and_good_topic_candidates/Half-Life_2_titles" TargetMode="Externa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6.png"/><Relationship Id="rId5" Type="http://schemas.openxmlformats.org/officeDocument/2006/relationships/hyperlink" Target="https://pixabay.com/en/document-icon-computer-web-309065/" TargetMode="External"/><Relationship Id="rId15" Type="http://schemas.openxmlformats.org/officeDocument/2006/relationships/image" Target="../media/image14.png"/><Relationship Id="rId10" Type="http://schemas.openxmlformats.org/officeDocument/2006/relationships/image" Target="../media/image8.png"/><Relationship Id="rId19" Type="http://schemas.openxmlformats.org/officeDocument/2006/relationships/image" Target="../media/image25.png"/><Relationship Id="rId4" Type="http://schemas.openxmlformats.org/officeDocument/2006/relationships/image" Target="../media/image13.png"/><Relationship Id="rId9" Type="http://schemas.openxmlformats.org/officeDocument/2006/relationships/image" Target="../media/image10.png"/><Relationship Id="rId1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830997"/>
          </a:xfrm>
        </p:spPr>
        <p:txBody>
          <a:bodyPr lIns="0" tIns="0" rIns="0" bIns="0" anchor="t">
            <a:spAutoFit/>
          </a:bodyPr>
          <a:lstStyle/>
          <a:p>
            <a:r>
              <a:rPr lang="en-US" b="1" dirty="0">
                <a:solidFill>
                  <a:schemeClr val="bg1"/>
                </a:solidFill>
              </a:rPr>
              <a:t>NYC Taxi</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row of yellow taxi cabs&#10;&#10;AI-generated content may be incorrect.">
            <a:extLst>
              <a:ext uri="{FF2B5EF4-FFF2-40B4-BE49-F238E27FC236}">
                <a16:creationId xmlns:a16="http://schemas.microsoft.com/office/drawing/2014/main" id="{617FD4C5-DC44-43DC-D3F6-4BF18DFBB6D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35883" y="2123170"/>
            <a:ext cx="3120234" cy="2076906"/>
          </a:xfrm>
          <a:prstGeom prst="rect">
            <a:avLst/>
          </a:prstGeom>
        </p:spPr>
      </p:pic>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064869" y="522898"/>
            <a:ext cx="312713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1531" y="3322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Data Model</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0919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C183027-F1E4-942A-8B89-96DC1C77ED12}"/>
              </a:ext>
            </a:extLst>
          </p:cNvPr>
          <p:cNvPicPr>
            <a:picLocks noChangeAspect="1"/>
          </p:cNvPicPr>
          <p:nvPr/>
        </p:nvPicPr>
        <p:blipFill>
          <a:blip r:embed="rId3"/>
          <a:stretch>
            <a:fillRect/>
          </a:stretch>
        </p:blipFill>
        <p:spPr>
          <a:xfrm>
            <a:off x="3944639" y="809521"/>
            <a:ext cx="7353300" cy="5537393"/>
          </a:xfrm>
          <a:prstGeom prst="rect">
            <a:avLst/>
          </a:prstGeom>
        </p:spPr>
      </p:pic>
      <p:sp>
        <p:nvSpPr>
          <p:cNvPr id="9" name="TextBox 8">
            <a:extLst>
              <a:ext uri="{FF2B5EF4-FFF2-40B4-BE49-F238E27FC236}">
                <a16:creationId xmlns:a16="http://schemas.microsoft.com/office/drawing/2014/main" id="{42660981-C062-AB3F-4464-139EF9EE6F17}"/>
              </a:ext>
            </a:extLst>
          </p:cNvPr>
          <p:cNvSpPr txBox="1"/>
          <p:nvPr/>
        </p:nvSpPr>
        <p:spPr>
          <a:xfrm>
            <a:off x="469463" y="1421719"/>
            <a:ext cx="1858201" cy="923330"/>
          </a:xfrm>
          <a:prstGeom prst="rect">
            <a:avLst/>
          </a:prstGeom>
          <a:noFill/>
        </p:spPr>
        <p:txBody>
          <a:bodyPr wrap="none" rtlCol="0">
            <a:spAutoFit/>
          </a:bodyPr>
          <a:lstStyle/>
          <a:p>
            <a:pPr marL="285750" indent="-285750">
              <a:buFont typeface="Arial" panose="020B0604020202020204" pitchFamily="34" charset="0"/>
              <a:buChar char="•"/>
            </a:pPr>
            <a:r>
              <a:rPr lang="en-US" dirty="0"/>
              <a:t>Fact Table</a:t>
            </a:r>
          </a:p>
          <a:p>
            <a:pPr marL="742950" lvl="1" indent="-285750">
              <a:buFont typeface="Arial" panose="020B0604020202020204" pitchFamily="34" charset="0"/>
              <a:buChar char="•"/>
            </a:pPr>
            <a:r>
              <a:rPr lang="en-US" dirty="0"/>
              <a:t>fact_table</a:t>
            </a:r>
          </a:p>
          <a:p>
            <a:endParaRPr lang="en-US" dirty="0"/>
          </a:p>
        </p:txBody>
      </p:sp>
      <p:sp>
        <p:nvSpPr>
          <p:cNvPr id="10" name="TextBox 9">
            <a:extLst>
              <a:ext uri="{FF2B5EF4-FFF2-40B4-BE49-F238E27FC236}">
                <a16:creationId xmlns:a16="http://schemas.microsoft.com/office/drawing/2014/main" id="{932143EE-704C-B274-2A50-243104096D33}"/>
              </a:ext>
            </a:extLst>
          </p:cNvPr>
          <p:cNvSpPr txBox="1"/>
          <p:nvPr/>
        </p:nvSpPr>
        <p:spPr>
          <a:xfrm>
            <a:off x="469463" y="2658936"/>
            <a:ext cx="3243645" cy="2862322"/>
          </a:xfrm>
          <a:prstGeom prst="rect">
            <a:avLst/>
          </a:prstGeom>
          <a:noFill/>
        </p:spPr>
        <p:txBody>
          <a:bodyPr wrap="none" rtlCol="0">
            <a:spAutoFit/>
          </a:bodyPr>
          <a:lstStyle/>
          <a:p>
            <a:pPr marL="285750" indent="-285750">
              <a:buFont typeface="Arial" panose="020B0604020202020204" pitchFamily="34" charset="0"/>
              <a:buChar char="•"/>
            </a:pPr>
            <a:r>
              <a:rPr lang="en-US" dirty="0"/>
              <a:t>Dimension Tables </a:t>
            </a:r>
          </a:p>
          <a:p>
            <a:pPr marL="742950" lvl="1" indent="-285750">
              <a:buFont typeface="Arial" panose="020B0604020202020204" pitchFamily="34" charset="0"/>
              <a:buChar char="•"/>
            </a:pPr>
            <a:r>
              <a:rPr lang="en-US" dirty="0"/>
              <a:t>vender_dim</a:t>
            </a:r>
          </a:p>
          <a:p>
            <a:pPr marL="742950" lvl="1" indent="-285750">
              <a:buFont typeface="Arial" panose="020B0604020202020204" pitchFamily="34" charset="0"/>
              <a:buChar char="•"/>
            </a:pPr>
            <a:r>
              <a:rPr lang="en-US" dirty="0"/>
              <a:t>rate_code_dim</a:t>
            </a:r>
          </a:p>
          <a:p>
            <a:pPr marL="742950" lvl="1" indent="-285750">
              <a:buFont typeface="Arial" panose="020B0604020202020204" pitchFamily="34" charset="0"/>
              <a:buChar char="•"/>
            </a:pPr>
            <a:r>
              <a:rPr lang="en-US" dirty="0"/>
              <a:t>taxi_zone_dim</a:t>
            </a:r>
          </a:p>
          <a:p>
            <a:pPr marL="742950" lvl="1" indent="-285750">
              <a:buFont typeface="Arial" panose="020B0604020202020204" pitchFamily="34" charset="0"/>
              <a:buChar char="•"/>
            </a:pPr>
            <a:r>
              <a:rPr lang="en-US" dirty="0"/>
              <a:t>Payment_type_dim</a:t>
            </a:r>
          </a:p>
          <a:p>
            <a:pPr marL="742950" lvl="1" indent="-285750">
              <a:buFont typeface="Arial" panose="020B0604020202020204" pitchFamily="34" charset="0"/>
              <a:buChar char="•"/>
            </a:pPr>
            <a:r>
              <a:rPr lang="en-US" dirty="0"/>
              <a:t>Dropoff_datetime_dim</a:t>
            </a:r>
          </a:p>
          <a:p>
            <a:pPr marL="742950" lvl="1" indent="-285750">
              <a:buFont typeface="Arial" panose="020B0604020202020204" pitchFamily="34" charset="0"/>
              <a:buChar char="•"/>
            </a:pPr>
            <a:r>
              <a:rPr lang="en-US" dirty="0"/>
              <a:t>Pickup_datetime_dim</a:t>
            </a:r>
          </a:p>
          <a:p>
            <a:pPr marL="742950" lvl="1" indent="-285750">
              <a:buFont typeface="Arial" panose="020B0604020202020204" pitchFamily="34" charset="0"/>
              <a:buChar char="•"/>
            </a:pPr>
            <a:r>
              <a:rPr lang="en-US" dirty="0"/>
              <a:t>store_and_fwd_flag_dim</a:t>
            </a:r>
          </a:p>
          <a:p>
            <a:pPr marL="742950" lvl="1" indent="-285750">
              <a:buFont typeface="Arial" panose="020B0604020202020204" pitchFamily="34" charset="0"/>
              <a:buChar char="•"/>
            </a:pPr>
            <a:r>
              <a:rPr lang="en-US" dirty="0"/>
              <a:t>Passenger_count_dim</a:t>
            </a:r>
          </a:p>
          <a:p>
            <a:pPr lvl="1"/>
            <a:endParaRPr lang="en-US" dirty="0"/>
          </a:p>
        </p:txBody>
      </p:sp>
    </p:spTree>
    <p:extLst>
      <p:ext uri="{BB962C8B-B14F-4D97-AF65-F5344CB8AC3E}">
        <p14:creationId xmlns:p14="http://schemas.microsoft.com/office/powerpoint/2010/main" val="3633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Architecture Explained</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Rounded Corners 18">
            <a:extLst>
              <a:ext uri="{FF2B5EF4-FFF2-40B4-BE49-F238E27FC236}">
                <a16:creationId xmlns:a16="http://schemas.microsoft.com/office/drawing/2014/main" id="{B735DE25-458E-82C1-12F1-6B5FB2145BBC}"/>
              </a:ext>
              <a:ext uri="{C183D7F6-B498-43B3-948B-1728B52AA6E4}">
                <adec:decorative xmlns:adec="http://schemas.microsoft.com/office/drawing/2017/decorative" val="1"/>
              </a:ext>
            </a:extLst>
          </p:cNvPr>
          <p:cNvSpPr/>
          <p:nvPr/>
        </p:nvSpPr>
        <p:spPr>
          <a:xfrm>
            <a:off x="4703884" y="2040342"/>
            <a:ext cx="2657527"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lumOff val="25000"/>
                  </a:schemeClr>
                </a:solidFill>
              </a:rPr>
              <a:t>Architecture Explained</a:t>
            </a:r>
            <a:endParaRPr lang="en-US" sz="2000" dirty="0">
              <a:solidFill>
                <a:schemeClr val="tx1">
                  <a:lumMod val="75000"/>
                  <a:lumOff val="25000"/>
                </a:schemeClr>
              </a:solidFill>
            </a:endParaRPr>
          </a:p>
        </p:txBody>
      </p:sp>
    </p:spTree>
    <p:extLst>
      <p:ext uri="{BB962C8B-B14F-4D97-AF65-F5344CB8AC3E}">
        <p14:creationId xmlns:p14="http://schemas.microsoft.com/office/powerpoint/2010/main" val="3759961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1676" descr="Icon of check box. ">
            <a:extLst>
              <a:ext uri="{FF2B5EF4-FFF2-40B4-BE49-F238E27FC236}">
                <a16:creationId xmlns:a16="http://schemas.microsoft.com/office/drawing/2014/main" id="{2A411FE6-4F31-100F-80ED-2D12551981CE}"/>
              </a:ext>
            </a:extLst>
          </p:cNvPr>
          <p:cNvSpPr>
            <a:spLocks noEditPoints="1"/>
          </p:cNvSpPr>
          <p:nvPr/>
        </p:nvSpPr>
        <p:spPr bwMode="auto">
          <a:xfrm>
            <a:off x="549945" y="358041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Rectangle: Rounded Corners 28">
            <a:extLst>
              <a:ext uri="{FF2B5EF4-FFF2-40B4-BE49-F238E27FC236}">
                <a16:creationId xmlns:a16="http://schemas.microsoft.com/office/drawing/2014/main" id="{CEBE68CC-2B60-850E-01A5-1F92C2F3D596}"/>
              </a:ext>
              <a:ext uri="{C183D7F6-B498-43B3-948B-1728B52AA6E4}">
                <adec:decorative xmlns:adec="http://schemas.microsoft.com/office/drawing/2017/decorative" val="1"/>
              </a:ext>
            </a:extLst>
          </p:cNvPr>
          <p:cNvSpPr/>
          <p:nvPr/>
        </p:nvSpPr>
        <p:spPr>
          <a:xfrm>
            <a:off x="228600" y="72072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solidFill>
                  <a:srgbClr val="FFFFFF"/>
                </a:solidFill>
                <a:effectLst/>
                <a:latin typeface="-apple-system"/>
              </a:rPr>
              <a:t>3. Design &amp;</a:t>
            </a:r>
          </a:p>
          <a:p>
            <a:pPr algn="ctr"/>
            <a:r>
              <a:rPr lang="en-US" sz="1600" b="1" i="0" dirty="0">
                <a:solidFill>
                  <a:srgbClr val="FFFFFF"/>
                </a:solidFill>
                <a:effectLst/>
                <a:latin typeface="-apple-system"/>
              </a:rPr>
              <a:t>Development</a:t>
            </a:r>
            <a:endParaRPr lang="en-US" sz="1600" dirty="0"/>
          </a:p>
        </p:txBody>
      </p:sp>
      <p:sp>
        <p:nvSpPr>
          <p:cNvPr id="32" name="Oval 31">
            <a:extLst>
              <a:ext uri="{FF2B5EF4-FFF2-40B4-BE49-F238E27FC236}">
                <a16:creationId xmlns:a16="http://schemas.microsoft.com/office/drawing/2014/main" id="{D953EA07-96D5-D41F-FE6A-7C980E11C089}"/>
              </a:ext>
              <a:ext uri="{C183D7F6-B498-43B3-948B-1728B52AA6E4}">
                <adec:decorative xmlns:adec="http://schemas.microsoft.com/office/drawing/2017/decorative" val="1"/>
              </a:ext>
            </a:extLst>
          </p:cNvPr>
          <p:cNvSpPr/>
          <p:nvPr/>
        </p:nvSpPr>
        <p:spPr>
          <a:xfrm>
            <a:off x="228600" y="621322"/>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descr="Icon of gears. ">
            <a:extLst>
              <a:ext uri="{FF2B5EF4-FFF2-40B4-BE49-F238E27FC236}">
                <a16:creationId xmlns:a16="http://schemas.microsoft.com/office/drawing/2014/main" id="{B738A41D-4A36-9003-B183-987BB469A2C2}"/>
              </a:ext>
            </a:extLst>
          </p:cNvPr>
          <p:cNvGrpSpPr/>
          <p:nvPr/>
        </p:nvGrpSpPr>
        <p:grpSpPr>
          <a:xfrm>
            <a:off x="526582" y="919304"/>
            <a:ext cx="343837" cy="343837"/>
            <a:chOff x="7613650" y="1387475"/>
            <a:chExt cx="284163" cy="284163"/>
          </a:xfrm>
          <a:solidFill>
            <a:schemeClr val="bg1"/>
          </a:solidFill>
        </p:grpSpPr>
        <p:sp>
          <p:nvSpPr>
            <p:cNvPr id="34" name="Freeform 4359">
              <a:extLst>
                <a:ext uri="{FF2B5EF4-FFF2-40B4-BE49-F238E27FC236}">
                  <a16:creationId xmlns:a16="http://schemas.microsoft.com/office/drawing/2014/main" id="{E9E5194D-8D58-3447-3B34-48716C1141B5}"/>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360">
              <a:extLst>
                <a:ext uri="{FF2B5EF4-FFF2-40B4-BE49-F238E27FC236}">
                  <a16:creationId xmlns:a16="http://schemas.microsoft.com/office/drawing/2014/main" id="{92D0C0C4-6907-33DF-AEB4-0CFAE9011AF5}"/>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5241"/>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Analytics &amp; Dashboard</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228600" y="73570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AWS </a:t>
            </a:r>
            <a:r>
              <a:rPr lang="en-US" sz="1600" dirty="0" err="1"/>
              <a:t>Quicksight</a:t>
            </a:r>
            <a:endParaRPr lang="en-US" sz="1600" dirty="0"/>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209392" y="628813"/>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1676" descr="Icon of check box. ">
            <a:extLst>
              <a:ext uri="{FF2B5EF4-FFF2-40B4-BE49-F238E27FC236}">
                <a16:creationId xmlns:a16="http://schemas.microsoft.com/office/drawing/2014/main" id="{1C440550-7B70-FB9C-4404-12DF10AF4A00}"/>
              </a:ext>
            </a:extLst>
          </p:cNvPr>
          <p:cNvSpPr>
            <a:spLocks noEditPoints="1"/>
          </p:cNvSpPr>
          <p:nvPr/>
        </p:nvSpPr>
        <p:spPr bwMode="auto">
          <a:xfrm>
            <a:off x="511333" y="953687"/>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4346" descr="Icon of box and whisker chart. ">
            <a:extLst>
              <a:ext uri="{FF2B5EF4-FFF2-40B4-BE49-F238E27FC236}">
                <a16:creationId xmlns:a16="http://schemas.microsoft.com/office/drawing/2014/main" id="{D8EC17D7-CA63-244C-CB03-5736D401E5CC}"/>
              </a:ext>
            </a:extLst>
          </p:cNvPr>
          <p:cNvSpPr>
            <a:spLocks noEditPoints="1"/>
          </p:cNvSpPr>
          <p:nvPr/>
        </p:nvSpPr>
        <p:spPr bwMode="auto">
          <a:xfrm>
            <a:off x="496716" y="355965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TextBox 14">
            <a:extLst>
              <a:ext uri="{FF2B5EF4-FFF2-40B4-BE49-F238E27FC236}">
                <a16:creationId xmlns:a16="http://schemas.microsoft.com/office/drawing/2014/main" id="{11D037EF-F34C-111B-FE48-24447C41D597}"/>
              </a:ext>
            </a:extLst>
          </p:cNvPr>
          <p:cNvSpPr txBox="1"/>
          <p:nvPr/>
        </p:nvSpPr>
        <p:spPr>
          <a:xfrm>
            <a:off x="3889375" y="957289"/>
            <a:ext cx="831481" cy="338554"/>
          </a:xfrm>
          <a:prstGeom prst="rect">
            <a:avLst/>
          </a:prstGeom>
          <a:noFill/>
        </p:spPr>
        <p:txBody>
          <a:bodyPr wrap="square" rtlCol="0">
            <a:spAutoFit/>
          </a:bodyPr>
          <a:lstStyle/>
          <a:p>
            <a:r>
              <a:rPr lang="en-US" sz="1600" b="1" dirty="0">
                <a:hlinkClick r:id="rId3">
                  <a:extLst>
                    <a:ext uri="{A12FA001-AC4F-418D-AE19-62706E023703}">
                      <ahyp:hlinkClr xmlns:ahyp="http://schemas.microsoft.com/office/drawing/2018/hyperlinkcolor" val="tx"/>
                    </a:ext>
                  </a:extLst>
                </a:hlinkClick>
              </a:rPr>
              <a:t>LINK</a:t>
            </a:r>
            <a:endParaRPr lang="en-US" sz="1600" b="1" dirty="0"/>
          </a:p>
        </p:txBody>
      </p:sp>
      <p:pic>
        <p:nvPicPr>
          <p:cNvPr id="18" name="Picture 17">
            <a:extLst>
              <a:ext uri="{FF2B5EF4-FFF2-40B4-BE49-F238E27FC236}">
                <a16:creationId xmlns:a16="http://schemas.microsoft.com/office/drawing/2014/main" id="{3E63952E-E322-67E5-B11D-C17A9FF8ACAC}"/>
              </a:ext>
            </a:extLst>
          </p:cNvPr>
          <p:cNvPicPr>
            <a:picLocks noChangeAspect="1"/>
          </p:cNvPicPr>
          <p:nvPr/>
        </p:nvPicPr>
        <p:blipFill>
          <a:blip r:embed="rId4"/>
          <a:stretch>
            <a:fillRect/>
          </a:stretch>
        </p:blipFill>
        <p:spPr>
          <a:xfrm>
            <a:off x="6820175" y="679369"/>
            <a:ext cx="3862182" cy="2978232"/>
          </a:xfrm>
          <a:prstGeom prst="rect">
            <a:avLst/>
          </a:prstGeom>
        </p:spPr>
      </p:pic>
      <p:pic>
        <p:nvPicPr>
          <p:cNvPr id="21" name="Picture 20">
            <a:extLst>
              <a:ext uri="{FF2B5EF4-FFF2-40B4-BE49-F238E27FC236}">
                <a16:creationId xmlns:a16="http://schemas.microsoft.com/office/drawing/2014/main" id="{0E7C1C38-948B-E958-FA63-38FD1C16697B}"/>
              </a:ext>
            </a:extLst>
          </p:cNvPr>
          <p:cNvPicPr>
            <a:picLocks noChangeAspect="1"/>
          </p:cNvPicPr>
          <p:nvPr/>
        </p:nvPicPr>
        <p:blipFill>
          <a:blip r:embed="rId5"/>
          <a:stretch>
            <a:fillRect/>
          </a:stretch>
        </p:blipFill>
        <p:spPr>
          <a:xfrm>
            <a:off x="8218967" y="3833931"/>
            <a:ext cx="3738928" cy="2832130"/>
          </a:xfrm>
          <a:prstGeom prst="rect">
            <a:avLst/>
          </a:prstGeom>
        </p:spPr>
      </p:pic>
      <p:sp>
        <p:nvSpPr>
          <p:cNvPr id="22" name="TextBox 21">
            <a:extLst>
              <a:ext uri="{FF2B5EF4-FFF2-40B4-BE49-F238E27FC236}">
                <a16:creationId xmlns:a16="http://schemas.microsoft.com/office/drawing/2014/main" id="{17520586-DD23-1BFC-841F-4BCB51D24098}"/>
              </a:ext>
            </a:extLst>
          </p:cNvPr>
          <p:cNvSpPr txBox="1"/>
          <p:nvPr/>
        </p:nvSpPr>
        <p:spPr>
          <a:xfrm>
            <a:off x="842474" y="1653032"/>
            <a:ext cx="6579052" cy="5001369"/>
          </a:xfrm>
          <a:prstGeom prst="rect">
            <a:avLst/>
          </a:prstGeom>
          <a:noFill/>
        </p:spPr>
        <p:txBody>
          <a:bodyPr wrap="square" rtlCol="0">
            <a:spAutoFit/>
          </a:bodyPr>
          <a:lstStyle/>
          <a:p>
            <a:pPr algn="l">
              <a:buFont typeface="+mj-lt"/>
              <a:buAutoNum type="arabicPeriod"/>
            </a:pPr>
            <a:r>
              <a:rPr lang="en-US" sz="1100" b="1" i="0" dirty="0">
                <a:effectLst/>
                <a:latin typeface="-apple-system"/>
              </a:rPr>
              <a:t> Tip Amount of Dropoff</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average tip amount for trips dropped off at each taxi zone?</a:t>
            </a:r>
          </a:p>
          <a:p>
            <a:pPr lvl="1" algn="l"/>
            <a:endParaRPr lang="en-US" sz="1100" b="0" i="0" dirty="0">
              <a:effectLst/>
              <a:latin typeface="-apple-system"/>
            </a:endParaRPr>
          </a:p>
          <a:p>
            <a:pPr algn="l">
              <a:buFont typeface="+mj-lt"/>
              <a:buAutoNum type="arabicPeriod"/>
            </a:pPr>
            <a:r>
              <a:rPr lang="en-US" sz="1100" b="1" i="0" dirty="0">
                <a:effectLst/>
                <a:latin typeface="-apple-system"/>
              </a:rPr>
              <a:t> Total Amount by Vendor Name</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total revenue generated by each vendor based on the trips they've serviced?</a:t>
            </a:r>
          </a:p>
          <a:p>
            <a:pPr lvl="1" algn="l"/>
            <a:endParaRPr lang="en-US" sz="1100" b="0" i="0" dirty="0">
              <a:effectLst/>
              <a:latin typeface="-apple-system"/>
            </a:endParaRPr>
          </a:p>
          <a:p>
            <a:pPr algn="l">
              <a:buFont typeface="+mj-lt"/>
              <a:buAutoNum type="arabicPeriod"/>
            </a:pPr>
            <a:r>
              <a:rPr lang="en-US" sz="1100" b="1" i="0" dirty="0">
                <a:effectLst/>
                <a:latin typeface="-apple-system"/>
              </a:rPr>
              <a:t> Max Payment Type</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Which payment type is most frequently used for settling taxi fares?</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Max Pickup Zone for Pickup Day Time</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Which pickup zone has the highest number of pickups during the daytime?</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Max Dropoff Zone for Dropoff Time</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Which </a:t>
            </a:r>
            <a:r>
              <a:rPr lang="en-US" sz="1100" b="0" i="0" dirty="0" err="1">
                <a:effectLst/>
                <a:latin typeface="-apple-system"/>
              </a:rPr>
              <a:t>dropoff</a:t>
            </a:r>
            <a:r>
              <a:rPr lang="en-US" sz="1100" b="0" i="0" dirty="0">
                <a:effectLst/>
                <a:latin typeface="-apple-system"/>
              </a:rPr>
              <a:t> zone has the highest number of </a:t>
            </a:r>
            <a:r>
              <a:rPr lang="en-US" sz="1100" b="0" i="0" dirty="0" err="1">
                <a:effectLst/>
                <a:latin typeface="-apple-system"/>
              </a:rPr>
              <a:t>dropoffs</a:t>
            </a:r>
            <a:r>
              <a:rPr lang="en-US" sz="1100" b="0" i="0" dirty="0">
                <a:effectLst/>
                <a:latin typeface="-apple-system"/>
              </a:rPr>
              <a:t> at a particular time of day?</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Passenger Count by Pickup</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average number of passengers per trip for each pickup zone?</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Maximum Pick Zone by Borough</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Which borough has the pickup zone with the highest number of trips?</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MTA Tax on Borough</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How much MTA tax is collected on average for trips within each borough?</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Rate Code by Borough</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most common rate code used for trips in each borough?</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Toll Tax by Borough</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total toll tax collected from trips in each borough?</a:t>
            </a:r>
          </a:p>
        </p:txBody>
      </p:sp>
      <p:cxnSp>
        <p:nvCxnSpPr>
          <p:cNvPr id="27" name="Straight Connector 26">
            <a:extLst>
              <a:ext uri="{FF2B5EF4-FFF2-40B4-BE49-F238E27FC236}">
                <a16:creationId xmlns:a16="http://schemas.microsoft.com/office/drawing/2014/main" id="{C851B5C8-7BEC-08BF-83FE-1DC965C75C65}"/>
              </a:ext>
            </a:extLst>
          </p:cNvPr>
          <p:cNvCxnSpPr>
            <a:cxnSpLocks/>
          </p:cNvCxnSpPr>
          <p:nvPr/>
        </p:nvCxnSpPr>
        <p:spPr>
          <a:xfrm>
            <a:off x="11015330" y="628813"/>
            <a:ext cx="0" cy="3154562"/>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6A422CC0-ACEC-A25C-9C59-4A823264251B}"/>
              </a:ext>
            </a:extLst>
          </p:cNvPr>
          <p:cNvCxnSpPr>
            <a:cxnSpLocks/>
          </p:cNvCxnSpPr>
          <p:nvPr/>
        </p:nvCxnSpPr>
        <p:spPr>
          <a:xfrm>
            <a:off x="6443331" y="3742661"/>
            <a:ext cx="533045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a:extLst>
              <a:ext uri="{FF2B5EF4-FFF2-40B4-BE49-F238E27FC236}">
                <a16:creationId xmlns:a16="http://schemas.microsoft.com/office/drawing/2014/main" id="{2C8CBDD9-6367-981D-0A18-E2DD7FA66CF9}"/>
              </a:ext>
            </a:extLst>
          </p:cNvPr>
          <p:cNvCxnSpPr>
            <a:cxnSpLocks/>
          </p:cNvCxnSpPr>
          <p:nvPr/>
        </p:nvCxnSpPr>
        <p:spPr>
          <a:xfrm>
            <a:off x="7988596" y="3657601"/>
            <a:ext cx="0" cy="3109612"/>
          </a:xfrm>
          <a:prstGeom prst="line">
            <a:avLst/>
          </a:prstGeom>
        </p:spPr>
        <p:style>
          <a:lnRef idx="3">
            <a:schemeClr val="accent4"/>
          </a:lnRef>
          <a:fillRef idx="0">
            <a:schemeClr val="accent4"/>
          </a:fillRef>
          <a:effectRef idx="2">
            <a:schemeClr val="accent4"/>
          </a:effectRef>
          <a:fontRef idx="minor">
            <a:schemeClr val="tx1"/>
          </a:fontRef>
        </p:style>
      </p:cxnSp>
      <p:cxnSp>
        <p:nvCxnSpPr>
          <p:cNvPr id="42" name="Straight Connector 41">
            <a:extLst>
              <a:ext uri="{FF2B5EF4-FFF2-40B4-BE49-F238E27FC236}">
                <a16:creationId xmlns:a16="http://schemas.microsoft.com/office/drawing/2014/main" id="{63ADA3F3-4073-F97F-45AD-47819BF57E7D}"/>
              </a:ext>
            </a:extLst>
          </p:cNvPr>
          <p:cNvCxnSpPr>
            <a:cxnSpLocks/>
          </p:cNvCxnSpPr>
          <p:nvPr/>
        </p:nvCxnSpPr>
        <p:spPr>
          <a:xfrm>
            <a:off x="6716233" y="1644224"/>
            <a:ext cx="0" cy="2261190"/>
          </a:xfrm>
          <a:prstGeom prst="line">
            <a:avLst/>
          </a:prstGeom>
        </p:spPr>
        <p:style>
          <a:lnRef idx="3">
            <a:schemeClr val="accent4"/>
          </a:lnRef>
          <a:fillRef idx="0">
            <a:schemeClr val="accent4"/>
          </a:fillRef>
          <a:effectRef idx="2">
            <a:schemeClr val="accent4"/>
          </a:effectRef>
          <a:fontRef idx="minor">
            <a:schemeClr val="tx1"/>
          </a:fontRef>
        </p:style>
      </p:cxnSp>
      <p:cxnSp>
        <p:nvCxnSpPr>
          <p:cNvPr id="44" name="Straight Connector 43">
            <a:extLst>
              <a:ext uri="{FF2B5EF4-FFF2-40B4-BE49-F238E27FC236}">
                <a16:creationId xmlns:a16="http://schemas.microsoft.com/office/drawing/2014/main" id="{BE52A323-A2E4-BF32-07AE-1C71BABFC302}"/>
              </a:ext>
            </a:extLst>
          </p:cNvPr>
          <p:cNvCxnSpPr>
            <a:cxnSpLocks/>
          </p:cNvCxnSpPr>
          <p:nvPr/>
        </p:nvCxnSpPr>
        <p:spPr>
          <a:xfrm>
            <a:off x="7783032" y="6767213"/>
            <a:ext cx="3990755"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5000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Future Scope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425450" y="1432572"/>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solidFill>
                  <a:srgbClr val="FFFFFF"/>
                </a:solidFill>
                <a:effectLst/>
                <a:latin typeface="-apple-system"/>
              </a:rPr>
              <a:t>Future Scope</a:t>
            </a:r>
          </a:p>
          <a:p>
            <a:pPr algn="ctr"/>
            <a:r>
              <a:rPr lang="en-US" sz="1600" b="1" i="0" dirty="0">
                <a:solidFill>
                  <a:srgbClr val="FFFFFF"/>
                </a:solidFill>
                <a:effectLst/>
                <a:latin typeface="-apple-system"/>
              </a:rPr>
              <a:t>Of the project</a:t>
            </a:r>
            <a:endParaRPr lang="en-US" sz="1600" dirty="0"/>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333814" y="1299818"/>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descr="Icons of bar chart and line graph.">
            <a:extLst>
              <a:ext uri="{FF2B5EF4-FFF2-40B4-BE49-F238E27FC236}">
                <a16:creationId xmlns:a16="http://schemas.microsoft.com/office/drawing/2014/main" id="{32C700F9-8AFD-DD05-3727-42577EC5392D}"/>
              </a:ext>
            </a:extLst>
          </p:cNvPr>
          <p:cNvGrpSpPr/>
          <p:nvPr/>
        </p:nvGrpSpPr>
        <p:grpSpPr>
          <a:xfrm>
            <a:off x="610385" y="1539280"/>
            <a:ext cx="347679" cy="347679"/>
            <a:chOff x="4319588" y="2492375"/>
            <a:chExt cx="287338" cy="287338"/>
          </a:xfrm>
          <a:solidFill>
            <a:schemeClr val="bg1"/>
          </a:solidFill>
        </p:grpSpPr>
        <p:sp>
          <p:nvSpPr>
            <p:cNvPr id="12" name="Freeform 372">
              <a:extLst>
                <a:ext uri="{FF2B5EF4-FFF2-40B4-BE49-F238E27FC236}">
                  <a16:creationId xmlns:a16="http://schemas.microsoft.com/office/drawing/2014/main" id="{DE8CC64B-B748-6F7C-0BA1-50F8686CACD1}"/>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73">
              <a:extLst>
                <a:ext uri="{FF2B5EF4-FFF2-40B4-BE49-F238E27FC236}">
                  <a16:creationId xmlns:a16="http://schemas.microsoft.com/office/drawing/2014/main" id="{54138381-D0A3-3714-C082-DDEFF57AA6A0}"/>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extBox 4">
            <a:extLst>
              <a:ext uri="{FF2B5EF4-FFF2-40B4-BE49-F238E27FC236}">
                <a16:creationId xmlns:a16="http://schemas.microsoft.com/office/drawing/2014/main" id="{38C0EAD6-179E-AC0F-8242-75F7BE54942D}"/>
              </a:ext>
            </a:extLst>
          </p:cNvPr>
          <p:cNvSpPr txBox="1"/>
          <p:nvPr/>
        </p:nvSpPr>
        <p:spPr>
          <a:xfrm>
            <a:off x="790135" y="2446544"/>
            <a:ext cx="8190960" cy="2533707"/>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en-US" dirty="0"/>
              <a:t>New Glue clawer will be setup to transfer the transformed files between buckets</a:t>
            </a:r>
            <a:r>
              <a:rPr lang="en-US" b="0" i="0" dirty="0">
                <a:effectLst/>
              </a:rPr>
              <a:t>.</a:t>
            </a:r>
          </a:p>
          <a:p>
            <a:pPr marL="285750" indent="-285750">
              <a:lnSpc>
                <a:spcPct val="150000"/>
              </a:lnSpc>
              <a:buFont typeface="Arial" panose="020B0604020202020204" pitchFamily="34" charset="0"/>
              <a:buChar char="•"/>
            </a:pPr>
            <a:r>
              <a:rPr lang="en-US" b="0" i="0" dirty="0">
                <a:effectLst/>
              </a:rPr>
              <a:t>SCD type 2 or type 3 will be setup to the Data Model.</a:t>
            </a:r>
          </a:p>
          <a:p>
            <a:pPr marL="285750" indent="-285750">
              <a:lnSpc>
                <a:spcPct val="150000"/>
              </a:lnSpc>
              <a:buFont typeface="Arial" panose="020B0604020202020204" pitchFamily="34" charset="0"/>
              <a:buChar char="•"/>
            </a:pPr>
            <a:r>
              <a:rPr lang="en-US" b="0" i="0" dirty="0">
                <a:effectLst/>
              </a:rPr>
              <a:t>AWS Kinesis can be setup for continues ingestion of the data.</a:t>
            </a:r>
          </a:p>
          <a:p>
            <a:pPr marL="285750" indent="-285750">
              <a:lnSpc>
                <a:spcPct val="150000"/>
              </a:lnSpc>
              <a:buFont typeface="Arial" panose="020B0604020202020204" pitchFamily="34" charset="0"/>
              <a:buChar char="•"/>
            </a:pPr>
            <a:r>
              <a:rPr lang="en-US" dirty="0"/>
              <a:t>Airflow can be setup for continues monitoring of the job. </a:t>
            </a:r>
          </a:p>
          <a:p>
            <a:pPr marL="285750" indent="-285750">
              <a:lnSpc>
                <a:spcPct val="150000"/>
              </a:lnSpc>
              <a:buFont typeface="Arial" panose="020B0604020202020204" pitchFamily="34" charset="0"/>
              <a:buChar char="•"/>
            </a:pPr>
            <a:endParaRPr lang="en-US" b="0" i="0" dirty="0">
              <a:effectLst/>
            </a:endParaRP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97849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4275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Content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92823F-1FD4-DAE3-1FA2-7C367AFEBC71}"/>
              </a:ext>
            </a:extLst>
          </p:cNvPr>
          <p:cNvSpPr txBox="1"/>
          <p:nvPr/>
        </p:nvSpPr>
        <p:spPr>
          <a:xfrm>
            <a:off x="3770812" y="2141027"/>
            <a:ext cx="1965282" cy="369332"/>
          </a:xfrm>
          <a:prstGeom prst="rect">
            <a:avLst/>
          </a:prstGeom>
          <a:noFill/>
        </p:spPr>
        <p:txBody>
          <a:bodyPr wrap="none" rtlCol="0">
            <a:spAutoFit/>
          </a:bodyPr>
          <a:lstStyle/>
          <a:p>
            <a:r>
              <a:rPr lang="en-US" sz="1800" b="1" dirty="0">
                <a:solidFill>
                  <a:schemeClr val="tx1">
                    <a:lumMod val="75000"/>
                    <a:lumOff val="25000"/>
                  </a:schemeClr>
                </a:solidFill>
              </a:rPr>
              <a:t>Dataset Summary</a:t>
            </a:r>
            <a:endParaRPr lang="en-US" dirty="0"/>
          </a:p>
        </p:txBody>
      </p:sp>
      <p:sp>
        <p:nvSpPr>
          <p:cNvPr id="7" name="TextBox 6">
            <a:extLst>
              <a:ext uri="{FF2B5EF4-FFF2-40B4-BE49-F238E27FC236}">
                <a16:creationId xmlns:a16="http://schemas.microsoft.com/office/drawing/2014/main" id="{2EB2171C-C6D8-96D5-A2CF-B1B1FE7078E3}"/>
              </a:ext>
            </a:extLst>
          </p:cNvPr>
          <p:cNvSpPr txBox="1"/>
          <p:nvPr/>
        </p:nvSpPr>
        <p:spPr>
          <a:xfrm>
            <a:off x="4981721" y="2675095"/>
            <a:ext cx="1345625" cy="369332"/>
          </a:xfrm>
          <a:prstGeom prst="rect">
            <a:avLst/>
          </a:prstGeom>
          <a:noFill/>
        </p:spPr>
        <p:txBody>
          <a:bodyPr wrap="none" rtlCol="0">
            <a:spAutoFit/>
          </a:bodyPr>
          <a:lstStyle/>
          <a:p>
            <a:r>
              <a:rPr lang="en-US" sz="1800" b="1" dirty="0">
                <a:solidFill>
                  <a:schemeClr val="tx1">
                    <a:lumMod val="75000"/>
                    <a:lumOff val="25000"/>
                  </a:schemeClr>
                </a:solidFill>
              </a:rPr>
              <a:t>Data </a:t>
            </a:r>
            <a:r>
              <a:rPr lang="en-US" b="1" dirty="0">
                <a:solidFill>
                  <a:schemeClr val="tx1">
                    <a:lumMod val="75000"/>
                    <a:lumOff val="25000"/>
                  </a:schemeClr>
                </a:solidFill>
              </a:rPr>
              <a:t>Profile</a:t>
            </a:r>
            <a:endParaRPr lang="en-US" dirty="0"/>
          </a:p>
        </p:txBody>
      </p:sp>
      <p:sp>
        <p:nvSpPr>
          <p:cNvPr id="9" name="TextBox 8">
            <a:extLst>
              <a:ext uri="{FF2B5EF4-FFF2-40B4-BE49-F238E27FC236}">
                <a16:creationId xmlns:a16="http://schemas.microsoft.com/office/drawing/2014/main" id="{929F78AF-DC75-DA5E-4BD1-031D2820CD26}"/>
              </a:ext>
            </a:extLst>
          </p:cNvPr>
          <p:cNvSpPr txBox="1"/>
          <p:nvPr/>
        </p:nvSpPr>
        <p:spPr>
          <a:xfrm>
            <a:off x="5965371" y="3209163"/>
            <a:ext cx="4372864" cy="369332"/>
          </a:xfrm>
          <a:prstGeom prst="rect">
            <a:avLst/>
          </a:prstGeom>
          <a:noFill/>
        </p:spPr>
        <p:txBody>
          <a:bodyPr wrap="none" rtlCol="0">
            <a:spAutoFit/>
          </a:bodyPr>
          <a:lstStyle/>
          <a:p>
            <a:r>
              <a:rPr lang="en-US" sz="1800" b="1" dirty="0">
                <a:solidFill>
                  <a:schemeClr val="tx1">
                    <a:lumMod val="75000"/>
                    <a:lumOff val="25000"/>
                  </a:schemeClr>
                </a:solidFill>
              </a:rPr>
              <a:t>Architecture Tool Blueprint and Final Arch</a:t>
            </a:r>
            <a:endParaRPr lang="en-US" dirty="0"/>
          </a:p>
        </p:txBody>
      </p:sp>
      <p:sp>
        <p:nvSpPr>
          <p:cNvPr id="13" name="TextBox 12">
            <a:extLst>
              <a:ext uri="{FF2B5EF4-FFF2-40B4-BE49-F238E27FC236}">
                <a16:creationId xmlns:a16="http://schemas.microsoft.com/office/drawing/2014/main" id="{31A9DCBE-67F2-E4E2-ECB2-C7AD7822A76F}"/>
              </a:ext>
            </a:extLst>
          </p:cNvPr>
          <p:cNvSpPr txBox="1"/>
          <p:nvPr/>
        </p:nvSpPr>
        <p:spPr>
          <a:xfrm>
            <a:off x="6944269" y="3742742"/>
            <a:ext cx="4169208" cy="369332"/>
          </a:xfrm>
          <a:prstGeom prst="rect">
            <a:avLst/>
          </a:prstGeom>
          <a:noFill/>
        </p:spPr>
        <p:txBody>
          <a:bodyPr wrap="square">
            <a:spAutoFit/>
          </a:bodyPr>
          <a:lstStyle/>
          <a:p>
            <a:r>
              <a:rPr lang="en-US" sz="1800" b="1" dirty="0">
                <a:solidFill>
                  <a:schemeClr val="tx1">
                    <a:lumMod val="75000"/>
                    <a:lumOff val="25000"/>
                  </a:schemeClr>
                </a:solidFill>
              </a:rPr>
              <a:t>Demo And Analysis </a:t>
            </a:r>
            <a:endParaRPr lang="en-US" dirty="0"/>
          </a:p>
        </p:txBody>
      </p:sp>
      <p:sp>
        <p:nvSpPr>
          <p:cNvPr id="16" name="TextBox 15">
            <a:extLst>
              <a:ext uri="{FF2B5EF4-FFF2-40B4-BE49-F238E27FC236}">
                <a16:creationId xmlns:a16="http://schemas.microsoft.com/office/drawing/2014/main" id="{6A86EFCA-F5AE-BEF0-A84C-2D7EFC76E27F}"/>
              </a:ext>
            </a:extLst>
          </p:cNvPr>
          <p:cNvSpPr txBox="1"/>
          <p:nvPr/>
        </p:nvSpPr>
        <p:spPr>
          <a:xfrm>
            <a:off x="8101149" y="4276322"/>
            <a:ext cx="1713411" cy="369332"/>
          </a:xfrm>
          <a:prstGeom prst="rect">
            <a:avLst/>
          </a:prstGeom>
          <a:noFill/>
        </p:spPr>
        <p:txBody>
          <a:bodyPr wrap="square">
            <a:spAutoFit/>
          </a:bodyPr>
          <a:lstStyle/>
          <a:p>
            <a:r>
              <a:rPr lang="en-US" sz="1800" b="1" dirty="0">
                <a:solidFill>
                  <a:schemeClr val="tx1">
                    <a:lumMod val="75000"/>
                    <a:lumOff val="25000"/>
                  </a:schemeClr>
                </a:solidFill>
              </a:rPr>
              <a:t>Project RACI</a:t>
            </a:r>
            <a:endParaRPr lang="en-US" dirty="0"/>
          </a:p>
        </p:txBody>
      </p:sp>
      <p:sp>
        <p:nvSpPr>
          <p:cNvPr id="18" name="TextBox 17">
            <a:extLst>
              <a:ext uri="{FF2B5EF4-FFF2-40B4-BE49-F238E27FC236}">
                <a16:creationId xmlns:a16="http://schemas.microsoft.com/office/drawing/2014/main" id="{2BC03B85-6A34-151F-FE96-7EAE624CE503}"/>
              </a:ext>
            </a:extLst>
          </p:cNvPr>
          <p:cNvSpPr txBox="1"/>
          <p:nvPr/>
        </p:nvSpPr>
        <p:spPr>
          <a:xfrm>
            <a:off x="2507250" y="1606959"/>
            <a:ext cx="1195840" cy="369332"/>
          </a:xfrm>
          <a:prstGeom prst="rect">
            <a:avLst/>
          </a:prstGeom>
          <a:noFill/>
        </p:spPr>
        <p:txBody>
          <a:bodyPr wrap="none" rtlCol="0">
            <a:spAutoFit/>
          </a:bodyPr>
          <a:lstStyle/>
          <a:p>
            <a:r>
              <a:rPr lang="en-US" sz="1800" b="1" dirty="0"/>
              <a:t>Overview </a:t>
            </a:r>
          </a:p>
        </p:txBody>
      </p:sp>
      <p:cxnSp>
        <p:nvCxnSpPr>
          <p:cNvPr id="21" name="Elbow Connector 20">
            <a:extLst>
              <a:ext uri="{FF2B5EF4-FFF2-40B4-BE49-F238E27FC236}">
                <a16:creationId xmlns:a16="http://schemas.microsoft.com/office/drawing/2014/main" id="{0DD470CF-95B7-4C8C-F405-A17BC56E6DF1}"/>
              </a:ext>
            </a:extLst>
          </p:cNvPr>
          <p:cNvCxnSpPr>
            <a:stCxn id="18" idx="1"/>
            <a:endCxn id="6" idx="1"/>
          </p:cNvCxnSpPr>
          <p:nvPr/>
        </p:nvCxnSpPr>
        <p:spPr>
          <a:xfrm rot="10800000" flipH="1" flipV="1">
            <a:off x="2507250" y="1791625"/>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CE8ABEE4-DE8F-DFC5-C6C5-09710E6DCBD4}"/>
              </a:ext>
            </a:extLst>
          </p:cNvPr>
          <p:cNvCxnSpPr/>
          <p:nvPr/>
        </p:nvCxnSpPr>
        <p:spPr>
          <a:xfrm rot="10800000" flipH="1" flipV="1">
            <a:off x="3579223" y="2325693"/>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38495D4-C455-4818-9C44-FD57C5F63049}"/>
              </a:ext>
            </a:extLst>
          </p:cNvPr>
          <p:cNvCxnSpPr/>
          <p:nvPr/>
        </p:nvCxnSpPr>
        <p:spPr>
          <a:xfrm rot="10800000" flipH="1" flipV="1">
            <a:off x="4657659" y="2858784"/>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2ADC2B39-0F22-F436-B2C2-6325B05F4870}"/>
              </a:ext>
            </a:extLst>
          </p:cNvPr>
          <p:cNvCxnSpPr/>
          <p:nvPr/>
        </p:nvCxnSpPr>
        <p:spPr>
          <a:xfrm rot="10800000" flipH="1" flipV="1">
            <a:off x="5599306" y="3392852"/>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5A5E089C-7616-13D3-B01E-E07C50B6D874}"/>
              </a:ext>
            </a:extLst>
          </p:cNvPr>
          <p:cNvCxnSpPr/>
          <p:nvPr/>
        </p:nvCxnSpPr>
        <p:spPr>
          <a:xfrm rot="10800000" flipH="1" flipV="1">
            <a:off x="6640404" y="3926920"/>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466599" y="778652"/>
            <a:ext cx="2604591" cy="70225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    </a:t>
            </a:r>
            <a:r>
              <a:rPr lang="en-US" sz="2000" b="1" dirty="0"/>
              <a:t>Objective</a:t>
            </a:r>
            <a:r>
              <a:rPr lang="en-US" sz="1600" b="1" dirty="0"/>
              <a:t> </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228600" y="662353"/>
            <a:ext cx="939800" cy="939800"/>
          </a:xfrm>
          <a:prstGeom prst="ellipse">
            <a:avLst/>
          </a:prstGeom>
          <a:solidFill>
            <a:srgbClr val="2DC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90521" y="958413"/>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D76F6FF2-9F57-19C3-C7E8-B229396428F2}"/>
              </a:ext>
            </a:extLst>
          </p:cNvPr>
          <p:cNvSpPr txBox="1"/>
          <p:nvPr/>
        </p:nvSpPr>
        <p:spPr>
          <a:xfrm>
            <a:off x="843079" y="1597205"/>
            <a:ext cx="10830339"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apple-system"/>
              </a:rPr>
              <a:t>T</a:t>
            </a:r>
            <a:r>
              <a:rPr lang="en-US" b="0" i="0" dirty="0">
                <a:effectLst/>
                <a:latin typeface="-apple-system"/>
              </a:rPr>
              <a:t>o construct a comprehensive data warehouse and business intelligence solution utilizing AWS. </a:t>
            </a:r>
          </a:p>
          <a:p>
            <a:pPr marL="285750" indent="-285750">
              <a:lnSpc>
                <a:spcPct val="200000"/>
              </a:lnSpc>
              <a:buFont typeface="Arial" panose="020B0604020202020204" pitchFamily="34" charset="0"/>
              <a:buChar char="•"/>
            </a:pPr>
            <a:r>
              <a:rPr lang="en-US" b="0" i="0" dirty="0">
                <a:effectLst/>
                <a:latin typeface="-apple-system"/>
              </a:rPr>
              <a:t>We are focusing on the "</a:t>
            </a:r>
            <a:r>
              <a:rPr lang="en-US" b="1" i="0" dirty="0">
                <a:effectLst/>
                <a:latin typeface="-apple-system"/>
              </a:rPr>
              <a:t>Yellow Taxi Trip Data</a:t>
            </a:r>
            <a:r>
              <a:rPr lang="en-US" b="0" i="0" dirty="0">
                <a:effectLst/>
                <a:latin typeface="-apple-system"/>
              </a:rPr>
              <a:t>" from NYC Open Data.</a:t>
            </a:r>
          </a:p>
          <a:p>
            <a:pPr marL="285750" indent="-285750">
              <a:lnSpc>
                <a:spcPct val="200000"/>
              </a:lnSpc>
              <a:buFont typeface="Arial" panose="020B0604020202020204" pitchFamily="34" charset="0"/>
              <a:buChar char="•"/>
            </a:pPr>
            <a:r>
              <a:rPr lang="en-US" dirty="0">
                <a:latin typeface="-apple-system"/>
              </a:rPr>
              <a:t>Intention is to leverage the wealth of information in this dataset to unearth valuable insights into the dynamics of New York City's transportation system</a:t>
            </a:r>
          </a:p>
        </p:txBody>
      </p:sp>
      <p:sp>
        <p:nvSpPr>
          <p:cNvPr id="3" name="Rectangle: Rounded Corners 24">
            <a:extLst>
              <a:ext uri="{FF2B5EF4-FFF2-40B4-BE49-F238E27FC236}">
                <a16:creationId xmlns:a16="http://schemas.microsoft.com/office/drawing/2014/main" id="{E7238D76-5DE2-D5F4-5375-A953CE4E404B}"/>
              </a:ext>
              <a:ext uri="{C183D7F6-B498-43B3-948B-1728B52AA6E4}">
                <adec:decorative xmlns:adec="http://schemas.microsoft.com/office/drawing/2017/decorative" val="1"/>
              </a:ext>
            </a:extLst>
          </p:cNvPr>
          <p:cNvSpPr/>
          <p:nvPr/>
        </p:nvSpPr>
        <p:spPr>
          <a:xfrm>
            <a:off x="228600" y="4016942"/>
            <a:ext cx="313172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Datasets</a:t>
            </a:r>
            <a:endParaRPr lang="en-US" sz="1600" b="1" dirty="0"/>
          </a:p>
        </p:txBody>
      </p:sp>
      <p:sp>
        <p:nvSpPr>
          <p:cNvPr id="5" name="Oval 4">
            <a:extLst>
              <a:ext uri="{FF2B5EF4-FFF2-40B4-BE49-F238E27FC236}">
                <a16:creationId xmlns:a16="http://schemas.microsoft.com/office/drawing/2014/main" id="{BB74400E-3B02-5C3B-2E8F-061F575F6D76}"/>
              </a:ext>
              <a:ext uri="{C183D7F6-B498-43B3-948B-1728B52AA6E4}">
                <adec:decorative xmlns:adec="http://schemas.microsoft.com/office/drawing/2017/decorative" val="1"/>
              </a:ext>
            </a:extLst>
          </p:cNvPr>
          <p:cNvSpPr/>
          <p:nvPr/>
        </p:nvSpPr>
        <p:spPr>
          <a:xfrm>
            <a:off x="228600" y="3944243"/>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0933C93-9B7A-21EA-9B0B-22478C22FCC4}"/>
              </a:ext>
            </a:extLst>
          </p:cNvPr>
          <p:cNvSpPr txBox="1"/>
          <p:nvPr/>
        </p:nvSpPr>
        <p:spPr>
          <a:xfrm>
            <a:off x="1168400" y="4830638"/>
            <a:ext cx="8021940" cy="1122743"/>
          </a:xfrm>
          <a:prstGeom prst="rect">
            <a:avLst/>
          </a:prstGeom>
          <a:noFill/>
        </p:spPr>
        <p:txBody>
          <a:bodyPr wrap="square" rtlCol="0">
            <a:spAutoFit/>
          </a:bodyPr>
          <a:lstStyle>
            <a:defPPr>
              <a:defRPr lang="en-US"/>
            </a:defPPr>
            <a:lvl1pPr marL="285750" indent="-285750">
              <a:lnSpc>
                <a:spcPct val="200000"/>
              </a:lnSpc>
              <a:buFont typeface="Arial" panose="020B0604020202020204" pitchFamily="34" charset="0"/>
              <a:buChar char="•"/>
              <a:defRPr>
                <a:latin typeface="-apple-system"/>
              </a:defRPr>
            </a:lvl1pPr>
          </a:lstStyle>
          <a:p>
            <a:pPr marL="342900" indent="-342900">
              <a:buFont typeface="+mj-lt"/>
              <a:buAutoNum type="arabicPeriod"/>
            </a:pPr>
            <a:r>
              <a:rPr lang="en-US" dirty="0"/>
              <a:t>"</a:t>
            </a:r>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2021 Yellow Taxi Trip Data</a:t>
            </a:r>
            <a:r>
              <a:rPr lang="en-US" dirty="0"/>
              <a:t>" from NYC Open Data. (Via API call in JSON format)</a:t>
            </a:r>
          </a:p>
          <a:p>
            <a:pPr marL="342900" indent="-342900">
              <a:buFont typeface="+mj-lt"/>
              <a:buAutoNum type="arabicPeriod"/>
            </a:pPr>
            <a:r>
              <a:rPr lang="en-US" dirty="0"/>
              <a:t> </a:t>
            </a:r>
            <a:r>
              <a:rPr lang="en-US" dirty="0">
                <a:solidFill>
                  <a:schemeClr val="accent5">
                    <a:lumMod val="75000"/>
                  </a:schemeClr>
                </a:solidFill>
                <a:hlinkClick r:id="rId4">
                  <a:extLst>
                    <a:ext uri="{A12FA001-AC4F-418D-AE19-62706E023703}">
                      <ahyp:hlinkClr xmlns:ahyp="http://schemas.microsoft.com/office/drawing/2018/hyperlinkcolor" val="tx"/>
                    </a:ext>
                  </a:extLst>
                </a:hlinkClick>
              </a:rPr>
              <a:t>NYC Taxi Zones</a:t>
            </a:r>
            <a:r>
              <a:rPr lang="en-US" dirty="0"/>
              <a:t> from Data Gov. (csv file: structured data)</a:t>
            </a:r>
          </a:p>
        </p:txBody>
      </p:sp>
      <p:pic>
        <p:nvPicPr>
          <p:cNvPr id="17" name="Picture 16" descr="A blue circle with white paper&#10;&#10;Description automatically generated">
            <a:extLst>
              <a:ext uri="{FF2B5EF4-FFF2-40B4-BE49-F238E27FC236}">
                <a16:creationId xmlns:a16="http://schemas.microsoft.com/office/drawing/2014/main" id="{8EA1BF12-C894-D996-0B12-9BD20145F5A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8600" y="3944243"/>
            <a:ext cx="939800" cy="939800"/>
          </a:xfrm>
          <a:prstGeom prst="rect">
            <a:avLst/>
          </a:prstGeom>
        </p:spPr>
      </p:pic>
    </p:spTree>
    <p:extLst>
      <p:ext uri="{BB962C8B-B14F-4D97-AF65-F5344CB8AC3E}">
        <p14:creationId xmlns:p14="http://schemas.microsoft.com/office/powerpoint/2010/main" val="197960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76F6FF2-9F57-19C3-C7E8-B229396428F2}"/>
              </a:ext>
            </a:extLst>
          </p:cNvPr>
          <p:cNvSpPr txBox="1"/>
          <p:nvPr/>
        </p:nvSpPr>
        <p:spPr>
          <a:xfrm>
            <a:off x="957104" y="1717634"/>
            <a:ext cx="6613939"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i="0" dirty="0">
                <a:effectLst/>
                <a:latin typeface="-apple-system"/>
              </a:rPr>
              <a:t>Identify peak taxi usage times</a:t>
            </a:r>
          </a:p>
          <a:p>
            <a:pPr marL="285750" indent="-285750">
              <a:lnSpc>
                <a:spcPct val="150000"/>
              </a:lnSpc>
              <a:buFont typeface="Arial" panose="020B0604020202020204" pitchFamily="34" charset="0"/>
              <a:buChar char="•"/>
            </a:pPr>
            <a:r>
              <a:rPr lang="en-US" b="0" i="0" dirty="0">
                <a:effectLst/>
                <a:latin typeface="-apple-system"/>
              </a:rPr>
              <a:t>Determine the average fare and tip amounts</a:t>
            </a:r>
          </a:p>
          <a:p>
            <a:pPr marL="285750" indent="-285750">
              <a:lnSpc>
                <a:spcPct val="150000"/>
              </a:lnSpc>
              <a:buFont typeface="Arial" panose="020B0604020202020204" pitchFamily="34" charset="0"/>
              <a:buChar char="•"/>
            </a:pPr>
            <a:r>
              <a:rPr lang="en-US" b="0" i="0" dirty="0">
                <a:effectLst/>
                <a:latin typeface="-apple-system"/>
              </a:rPr>
              <a:t>Uncover geographic hotspots for taxi pick-ups and drop-offs</a:t>
            </a:r>
          </a:p>
          <a:p>
            <a:pPr marL="285750" indent="-285750">
              <a:lnSpc>
                <a:spcPct val="150000"/>
              </a:lnSpc>
              <a:buFont typeface="Arial" panose="020B0604020202020204" pitchFamily="34" charset="0"/>
              <a:buChar char="•"/>
            </a:pPr>
            <a:r>
              <a:rPr lang="en-US" b="0" i="0" dirty="0">
                <a:effectLst/>
                <a:latin typeface="-apple-system"/>
              </a:rPr>
              <a:t>Observe temporal trends in taxi usage</a:t>
            </a:r>
          </a:p>
        </p:txBody>
      </p:sp>
      <p:sp>
        <p:nvSpPr>
          <p:cNvPr id="3" name="Rectangle: Rounded Corners 15">
            <a:extLst>
              <a:ext uri="{FF2B5EF4-FFF2-40B4-BE49-F238E27FC236}">
                <a16:creationId xmlns:a16="http://schemas.microsoft.com/office/drawing/2014/main" id="{1CF58E92-08AE-3210-C9FA-DF9474B15559}"/>
              </a:ext>
              <a:ext uri="{C183D7F6-B498-43B3-948B-1728B52AA6E4}">
                <adec:decorative xmlns:adec="http://schemas.microsoft.com/office/drawing/2017/decorative" val="1"/>
              </a:ext>
            </a:extLst>
          </p:cNvPr>
          <p:cNvSpPr/>
          <p:nvPr/>
        </p:nvSpPr>
        <p:spPr>
          <a:xfrm>
            <a:off x="425450" y="855297"/>
            <a:ext cx="2755071"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Insights</a:t>
            </a:r>
          </a:p>
        </p:txBody>
      </p:sp>
      <p:sp>
        <p:nvSpPr>
          <p:cNvPr id="5" name="Oval 4">
            <a:extLst>
              <a:ext uri="{FF2B5EF4-FFF2-40B4-BE49-F238E27FC236}">
                <a16:creationId xmlns:a16="http://schemas.microsoft.com/office/drawing/2014/main" id="{0E8BAB96-DB7F-CD02-9B8A-ED1625EEFE79}"/>
              </a:ext>
              <a:ext uri="{C183D7F6-B498-43B3-948B-1728B52AA6E4}">
                <adec:decorative xmlns:adec="http://schemas.microsoft.com/office/drawing/2017/decorative" val="1"/>
              </a:ext>
            </a:extLst>
          </p:cNvPr>
          <p:cNvSpPr/>
          <p:nvPr/>
        </p:nvSpPr>
        <p:spPr>
          <a:xfrm>
            <a:off x="314325" y="75589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F31378B-C9B7-7696-E568-5C367482C297}"/>
              </a:ext>
            </a:extLst>
          </p:cNvPr>
          <p:cNvSpPr txBox="1"/>
          <p:nvPr/>
        </p:nvSpPr>
        <p:spPr>
          <a:xfrm>
            <a:off x="957104" y="5019260"/>
            <a:ext cx="9203635" cy="880369"/>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b="0" i="0">
                <a:effectLst/>
                <a:latin typeface="-apple-system"/>
              </a:defRPr>
            </a:lvl1pPr>
          </a:lstStyle>
          <a:p>
            <a:r>
              <a:rPr lang="en-US" dirty="0"/>
              <a:t>Enhance taxi dispatch efficiency, provide valuable data for policy-makers and urban planners, and contribute to a more thorough understanding of urban mobility patterns in New York City.</a:t>
            </a:r>
          </a:p>
        </p:txBody>
      </p:sp>
      <p:sp>
        <p:nvSpPr>
          <p:cNvPr id="9" name="Rectangle: Rounded Corners 15">
            <a:extLst>
              <a:ext uri="{FF2B5EF4-FFF2-40B4-BE49-F238E27FC236}">
                <a16:creationId xmlns:a16="http://schemas.microsoft.com/office/drawing/2014/main" id="{041AF112-DF28-8024-CEFE-18B8AA7ABED0}"/>
              </a:ext>
              <a:ext uri="{C183D7F6-B498-43B3-948B-1728B52AA6E4}">
                <adec:decorative xmlns:adec="http://schemas.microsoft.com/office/drawing/2017/decorative" val="1"/>
              </a:ext>
            </a:extLst>
          </p:cNvPr>
          <p:cNvSpPr/>
          <p:nvPr/>
        </p:nvSpPr>
        <p:spPr>
          <a:xfrm>
            <a:off x="425450" y="3959619"/>
            <a:ext cx="2755071"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Goal</a:t>
            </a:r>
            <a:endParaRPr lang="en-US" sz="1600" b="1" dirty="0"/>
          </a:p>
        </p:txBody>
      </p:sp>
      <p:sp>
        <p:nvSpPr>
          <p:cNvPr id="10" name="Oval 9">
            <a:extLst>
              <a:ext uri="{FF2B5EF4-FFF2-40B4-BE49-F238E27FC236}">
                <a16:creationId xmlns:a16="http://schemas.microsoft.com/office/drawing/2014/main" id="{3B41E95D-D095-77A3-CCDA-7E8590A2BE0F}"/>
              </a:ext>
              <a:ext uri="{C183D7F6-B498-43B3-948B-1728B52AA6E4}">
                <adec:decorative xmlns:adec="http://schemas.microsoft.com/office/drawing/2017/decorative" val="1"/>
              </a:ext>
            </a:extLst>
          </p:cNvPr>
          <p:cNvSpPr/>
          <p:nvPr/>
        </p:nvSpPr>
        <p:spPr>
          <a:xfrm>
            <a:off x="314325" y="3860217"/>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21BD4139-CEB9-6E19-8621-510E2074BF1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5587" y="4021480"/>
            <a:ext cx="617273" cy="617273"/>
          </a:xfrm>
          <a:prstGeom prst="rect">
            <a:avLst/>
          </a:prstGeom>
          <a:noFill/>
          <a:ln>
            <a:noFill/>
          </a:ln>
        </p:spPr>
      </p:pic>
      <p:pic>
        <p:nvPicPr>
          <p:cNvPr id="18" name="Picture 17" descr="A logo of a magnifying glass and graph&#10;&#10;Description automatically generated">
            <a:extLst>
              <a:ext uri="{FF2B5EF4-FFF2-40B4-BE49-F238E27FC236}">
                <a16:creationId xmlns:a16="http://schemas.microsoft.com/office/drawing/2014/main" id="{83C24890-CDB9-3CB8-38B1-A3B1FD6827E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852078"/>
            <a:ext cx="1583702" cy="791851"/>
          </a:xfrm>
          <a:prstGeom prst="rect">
            <a:avLst/>
          </a:prstGeom>
        </p:spPr>
      </p:pic>
    </p:spTree>
    <p:extLst>
      <p:ext uri="{BB962C8B-B14F-4D97-AF65-F5344CB8AC3E}">
        <p14:creationId xmlns:p14="http://schemas.microsoft.com/office/powerpoint/2010/main" val="1542973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 Summary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Rounded Corners 18">
            <a:extLst>
              <a:ext uri="{FF2B5EF4-FFF2-40B4-BE49-F238E27FC236}">
                <a16:creationId xmlns:a16="http://schemas.microsoft.com/office/drawing/2014/main" id="{B735DE25-458E-82C1-12F1-6B5FB2145BBC}"/>
              </a:ext>
              <a:ext uri="{C183D7F6-B498-43B3-948B-1728B52AA6E4}">
                <adec:decorative xmlns:adec="http://schemas.microsoft.com/office/drawing/2017/decorative" val="1"/>
              </a:ext>
            </a:extLst>
          </p:cNvPr>
          <p:cNvSpPr/>
          <p:nvPr/>
        </p:nvSpPr>
        <p:spPr>
          <a:xfrm>
            <a:off x="228600" y="651157"/>
            <a:ext cx="2657527"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Attributes</a:t>
            </a:r>
            <a:endParaRPr lang="en-US" sz="1600" b="1" dirty="0"/>
          </a:p>
        </p:txBody>
      </p:sp>
      <p:sp>
        <p:nvSpPr>
          <p:cNvPr id="12" name="Oval 11">
            <a:extLst>
              <a:ext uri="{FF2B5EF4-FFF2-40B4-BE49-F238E27FC236}">
                <a16:creationId xmlns:a16="http://schemas.microsoft.com/office/drawing/2014/main" id="{38E030C4-CA09-C937-E0DD-54940088A2BB}"/>
              </a:ext>
              <a:ext uri="{C183D7F6-B498-43B3-948B-1728B52AA6E4}">
                <adec:decorative xmlns:adec="http://schemas.microsoft.com/office/drawing/2017/decorative" val="1"/>
              </a:ext>
            </a:extLst>
          </p:cNvPr>
          <p:cNvSpPr/>
          <p:nvPr/>
        </p:nvSpPr>
        <p:spPr>
          <a:xfrm>
            <a:off x="25839" y="55175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676" descr="Icon of check box. ">
            <a:extLst>
              <a:ext uri="{FF2B5EF4-FFF2-40B4-BE49-F238E27FC236}">
                <a16:creationId xmlns:a16="http://schemas.microsoft.com/office/drawing/2014/main" id="{59201589-F6A6-9A4C-66A6-2ABA3647E2EC}"/>
              </a:ext>
            </a:extLst>
          </p:cNvPr>
          <p:cNvSpPr>
            <a:spLocks noEditPoints="1"/>
          </p:cNvSpPr>
          <p:nvPr/>
        </p:nvSpPr>
        <p:spPr bwMode="auto">
          <a:xfrm>
            <a:off x="322860" y="84877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2" name="Table 1">
            <a:extLst>
              <a:ext uri="{FF2B5EF4-FFF2-40B4-BE49-F238E27FC236}">
                <a16:creationId xmlns:a16="http://schemas.microsoft.com/office/drawing/2014/main" id="{D574F851-4987-042D-FD09-AADB0144FAEA}"/>
              </a:ext>
            </a:extLst>
          </p:cNvPr>
          <p:cNvGraphicFramePr>
            <a:graphicFrameLocks noGrp="1"/>
          </p:cNvGraphicFramePr>
          <p:nvPr>
            <p:extLst>
              <p:ext uri="{D42A27DB-BD31-4B8C-83A1-F6EECF244321}">
                <p14:modId xmlns:p14="http://schemas.microsoft.com/office/powerpoint/2010/main" val="2903302766"/>
              </p:ext>
            </p:extLst>
          </p:nvPr>
        </p:nvGraphicFramePr>
        <p:xfrm>
          <a:off x="952255" y="1775930"/>
          <a:ext cx="10287490" cy="4334939"/>
        </p:xfrm>
        <a:graphic>
          <a:graphicData uri="http://schemas.openxmlformats.org/drawingml/2006/table">
            <a:tbl>
              <a:tblPr>
                <a:tableStyleId>{5C22544A-7EE6-4342-B048-85BDC9FD1C3A}</a:tableStyleId>
              </a:tblPr>
              <a:tblGrid>
                <a:gridCol w="1260087">
                  <a:extLst>
                    <a:ext uri="{9D8B030D-6E8A-4147-A177-3AD203B41FA5}">
                      <a16:colId xmlns:a16="http://schemas.microsoft.com/office/drawing/2014/main" val="1986803212"/>
                    </a:ext>
                  </a:extLst>
                </a:gridCol>
                <a:gridCol w="4088097">
                  <a:extLst>
                    <a:ext uri="{9D8B030D-6E8A-4147-A177-3AD203B41FA5}">
                      <a16:colId xmlns:a16="http://schemas.microsoft.com/office/drawing/2014/main" val="52730149"/>
                    </a:ext>
                  </a:extLst>
                </a:gridCol>
                <a:gridCol w="4939306">
                  <a:extLst>
                    <a:ext uri="{9D8B030D-6E8A-4147-A177-3AD203B41FA5}">
                      <a16:colId xmlns:a16="http://schemas.microsoft.com/office/drawing/2014/main" val="2474890329"/>
                    </a:ext>
                  </a:extLst>
                </a:gridCol>
              </a:tblGrid>
              <a:tr h="342470">
                <a:tc>
                  <a:txBody>
                    <a:bodyPr/>
                    <a:lstStyle/>
                    <a:p>
                      <a:pPr algn="ctr" fontAlgn="b"/>
                      <a:r>
                        <a:rPr lang="en-US" sz="1200" u="none" strike="noStrike" dirty="0">
                          <a:effectLst/>
                          <a:latin typeface="Arial" panose="020B0604020202020204" pitchFamily="34" charset="0"/>
                          <a:cs typeface="Arial" panose="020B0604020202020204" pitchFamily="34" charset="0"/>
                        </a:rPr>
                        <a:t>Dataset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2021 Yellow Taxi Trip Data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NYC Taxi Zones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6">
                        <a:lumMod val="60000"/>
                        <a:lumOff val="40000"/>
                      </a:schemeClr>
                    </a:solidFill>
                  </a:tcPr>
                </a:tc>
                <a:extLst>
                  <a:ext uri="{0D108BD9-81ED-4DB2-BD59-A6C34878D82A}">
                    <a16:rowId xmlns:a16="http://schemas.microsoft.com/office/drawing/2014/main" val="644475040"/>
                  </a:ext>
                </a:extLst>
              </a:tr>
              <a:tr h="342470">
                <a:tc>
                  <a:txBody>
                    <a:bodyPr/>
                    <a:lstStyle/>
                    <a:p>
                      <a:pPr algn="ctr" fontAlgn="b"/>
                      <a:r>
                        <a:rPr lang="en-US" sz="1200" u="none" strike="noStrike" dirty="0">
                          <a:effectLst/>
                          <a:latin typeface="Arial" panose="020B0604020202020204" pitchFamily="34" charset="0"/>
                          <a:cs typeface="Arial" panose="020B0604020202020204" pitchFamily="34" charset="0"/>
                        </a:rPr>
                        <a:t>Source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NYC Open Data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a:effectLst/>
                          <a:latin typeface="Arial" panose="020B0604020202020204" pitchFamily="34" charset="0"/>
                          <a:cs typeface="Arial" panose="020B0604020202020204" pitchFamily="34" charset="0"/>
                        </a:rPr>
                        <a:t>Data Gov</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529310401"/>
                  </a:ext>
                </a:extLst>
              </a:tr>
              <a:tr h="1595177">
                <a:tc>
                  <a:txBody>
                    <a:bodyPr/>
                    <a:lstStyle/>
                    <a:p>
                      <a:pPr algn="ctr" fontAlgn="b"/>
                      <a:r>
                        <a:rPr lang="en-US" sz="1200" u="none" strike="noStrike" dirty="0">
                          <a:effectLst/>
                          <a:latin typeface="Arial" panose="020B0604020202020204" pitchFamily="34" charset="0"/>
                          <a:cs typeface="Arial" panose="020B0604020202020204" pitchFamily="34" charset="0"/>
                        </a:rPr>
                        <a:t>Descriptions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These records, submitted by yellow taxi Technology Service Providers (TSPs), each represent a single yellow taxi trip in 2020. They include details like dates/times, locations, distances, fares, rate and payment types, and passenger counts for each trip.</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dirty="0">
                          <a:effectLst/>
                          <a:latin typeface="Arial" panose="020B0604020202020204" pitchFamily="34" charset="0"/>
                          <a:cs typeface="Arial" panose="020B0604020202020204" pitchFamily="34" charset="0"/>
                        </a:rPr>
                        <a:t>This dataset displays NYC Taxi Zones, aligning with pickup and drop-off </a:t>
                      </a:r>
                      <a:r>
                        <a:rPr lang="en-US" sz="1200" u="none" strike="noStrike" dirty="0" err="1">
                          <a:effectLst/>
                          <a:latin typeface="Arial" panose="020B0604020202020204" pitchFamily="34" charset="0"/>
                          <a:cs typeface="Arial" panose="020B0604020202020204" pitchFamily="34" charset="0"/>
                        </a:rPr>
                        <a:t>LocationIDs</a:t>
                      </a:r>
                      <a:r>
                        <a:rPr lang="en-US" sz="1200" u="none" strike="noStrike" dirty="0">
                          <a:effectLst/>
                          <a:latin typeface="Arial" panose="020B0604020202020204" pitchFamily="34" charset="0"/>
                          <a:cs typeface="Arial" panose="020B0604020202020204" pitchFamily="34" charset="0"/>
                        </a:rPr>
                        <a:t> in the Yellow, Green, and FHV Trip Records available on Open Data. These zones, based on the NYC Department of City Planning’s Neighborhood Tabulation Areas (NTAs), approximate neighborhoods, showing the pickup and drop-off neighborhoods for passengers.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650233885"/>
                  </a:ext>
                </a:extLst>
              </a:tr>
              <a:tr h="684941">
                <a:tc>
                  <a:txBody>
                    <a:bodyPr/>
                    <a:lstStyle/>
                    <a:p>
                      <a:pPr algn="ctr" fontAlgn="b"/>
                      <a:r>
                        <a:rPr lang="en-US" sz="1200" u="none" strike="noStrike" dirty="0">
                          <a:effectLst/>
                          <a:latin typeface="Arial" panose="020B0604020202020204" pitchFamily="34" charset="0"/>
                          <a:cs typeface="Arial" panose="020B0604020202020204" pitchFamily="34" charset="0"/>
                        </a:rPr>
                        <a:t>Rows &amp; Columns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30.9M rows &amp; 18 Columns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dirty="0">
                          <a:effectLst/>
                          <a:latin typeface="Arial" panose="020B0604020202020204" pitchFamily="34" charset="0"/>
                          <a:cs typeface="Arial" panose="020B0604020202020204" pitchFamily="34" charset="0"/>
                        </a:rPr>
                        <a:t>263 rows &amp; 7 Columns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194964202"/>
                  </a:ext>
                </a:extLst>
              </a:tr>
              <a:tr h="342470">
                <a:tc>
                  <a:txBody>
                    <a:bodyPr/>
                    <a:lstStyle/>
                    <a:p>
                      <a:pPr algn="ctr" fontAlgn="b"/>
                      <a:r>
                        <a:rPr lang="en-US" sz="1200" u="none" strike="noStrike" dirty="0">
                          <a:effectLst/>
                          <a:latin typeface="Arial" panose="020B0604020202020204" pitchFamily="34" charset="0"/>
                          <a:cs typeface="Arial" panose="020B0604020202020204" pitchFamily="34" charset="0"/>
                        </a:rPr>
                        <a:t>Access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a:effectLst/>
                          <a:latin typeface="Arial" panose="020B0604020202020204" pitchFamily="34" charset="0"/>
                          <a:cs typeface="Arial" panose="020B0604020202020204" pitchFamily="34" charset="0"/>
                        </a:rPr>
                        <a:t>via NYC Open Data API</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dirty="0">
                          <a:effectLst/>
                          <a:latin typeface="Arial" panose="020B0604020202020204" pitchFamily="34" charset="0"/>
                          <a:cs typeface="Arial" panose="020B0604020202020204" pitchFamily="34" charset="0"/>
                        </a:rPr>
                        <a:t>via CSV file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675670987"/>
                  </a:ext>
                </a:extLst>
              </a:tr>
              <a:tr h="1027411">
                <a:tc>
                  <a:txBody>
                    <a:bodyPr/>
                    <a:lstStyle/>
                    <a:p>
                      <a:pPr algn="ctr" fontAlgn="b"/>
                      <a:r>
                        <a:rPr lang="en-US" sz="1200" u="none" strike="noStrike" dirty="0">
                          <a:effectLst/>
                          <a:latin typeface="Arial" panose="020B0604020202020204" pitchFamily="34" charset="0"/>
                          <a:cs typeface="Arial" panose="020B0604020202020204" pitchFamily="34" charset="0"/>
                        </a:rPr>
                        <a:t>Data Quality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Clean, well-maintained, clear schema, and consistent data types </a:t>
                      </a:r>
                    </a:p>
                    <a:p>
                      <a:pPr algn="l" fontAlgn="b"/>
                      <a:r>
                        <a:rPr lang="en-US" sz="1200" u="none" strike="noStrike" dirty="0">
                          <a:effectLst/>
                          <a:latin typeface="Arial" panose="020B0604020202020204" pitchFamily="34" charset="0"/>
                          <a:cs typeface="Arial" panose="020B0604020202020204" pitchFamily="34" charset="0"/>
                        </a:rPr>
                        <a:t>• Data Profiling required</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dirty="0">
                          <a:effectLst/>
                          <a:latin typeface="Arial" panose="020B0604020202020204" pitchFamily="34" charset="0"/>
                          <a:cs typeface="Arial" panose="020B0604020202020204" pitchFamily="34" charset="0"/>
                        </a:rPr>
                        <a:t>• Clean, well-maintained, clear schema, and consistent data types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latin typeface="Arial" panose="020B0604020202020204" pitchFamily="34" charset="0"/>
                          <a:cs typeface="Arial" panose="020B0604020202020204" pitchFamily="34" charset="0"/>
                        </a:rPr>
                        <a:t>• Data Profiling required</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05761868"/>
                  </a:ext>
                </a:extLst>
              </a:tr>
            </a:tbl>
          </a:graphicData>
        </a:graphic>
      </p:graphicFrame>
    </p:spTree>
    <p:extLst>
      <p:ext uri="{BB962C8B-B14F-4D97-AF65-F5344CB8AC3E}">
        <p14:creationId xmlns:p14="http://schemas.microsoft.com/office/powerpoint/2010/main" val="3273031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8BF884C-FFD7-AE72-7607-8EA3032A3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996" y="1786081"/>
            <a:ext cx="724729" cy="8624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6">
            <a:extLst>
              <a:ext uri="{FF2B5EF4-FFF2-40B4-BE49-F238E27FC236}">
                <a16:creationId xmlns:a16="http://schemas.microsoft.com/office/drawing/2014/main" id="{7B0983C1-73F5-14B8-9967-10C9525EB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031" y="2335977"/>
            <a:ext cx="970305" cy="91220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graph with a line and a graph&#10;&#10;Description automatically generated with medium confidence">
            <a:extLst>
              <a:ext uri="{FF2B5EF4-FFF2-40B4-BE49-F238E27FC236}">
                <a16:creationId xmlns:a16="http://schemas.microsoft.com/office/drawing/2014/main" id="{2A56D179-1CCE-D6B2-8088-182A68158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4560" y="4230897"/>
            <a:ext cx="533040" cy="533040"/>
          </a:xfrm>
          <a:prstGeom prst="rect">
            <a:avLst/>
          </a:prstGeom>
        </p:spPr>
      </p:pic>
      <p:pic>
        <p:nvPicPr>
          <p:cNvPr id="36" name="Picture 34">
            <a:extLst>
              <a:ext uri="{FF2B5EF4-FFF2-40B4-BE49-F238E27FC236}">
                <a16:creationId xmlns:a16="http://schemas.microsoft.com/office/drawing/2014/main" id="{DE39C74C-58F0-1576-1F09-950D2F9138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1231" y="4061370"/>
            <a:ext cx="1168700" cy="10484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CE4715DB-E3AA-0B7B-EAAE-E16979B1EC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5818" y="2826546"/>
            <a:ext cx="1096410" cy="128617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0B28E5C1-7024-F6A1-CC61-F5993D757E07}"/>
              </a:ext>
            </a:extLst>
          </p:cNvPr>
          <p:cNvSpPr/>
          <p:nvPr/>
        </p:nvSpPr>
        <p:spPr>
          <a:xfrm>
            <a:off x="5223280" y="2335094"/>
            <a:ext cx="2129088" cy="2147780"/>
          </a:xfrm>
          <a:prstGeom prst="rect">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32">
            <a:extLst>
              <a:ext uri="{FF2B5EF4-FFF2-40B4-BE49-F238E27FC236}">
                <a16:creationId xmlns:a16="http://schemas.microsoft.com/office/drawing/2014/main" id="{2A0AE5E3-E3E6-4BAB-E4D2-2CB53BCA5E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3671" y="2944065"/>
            <a:ext cx="728089" cy="1060097"/>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56498CE9-BB1E-97A4-6D94-DF5D284585D0}"/>
              </a:ext>
            </a:extLst>
          </p:cNvPr>
          <p:cNvCxnSpPr>
            <a:cxnSpLocks/>
          </p:cNvCxnSpPr>
          <p:nvPr/>
        </p:nvCxnSpPr>
        <p:spPr>
          <a:xfrm>
            <a:off x="6137719" y="3394379"/>
            <a:ext cx="5799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Elbow Connector 29">
            <a:extLst>
              <a:ext uri="{FF2B5EF4-FFF2-40B4-BE49-F238E27FC236}">
                <a16:creationId xmlns:a16="http://schemas.microsoft.com/office/drawing/2014/main" id="{1A99F43E-AA7F-C7B0-90EC-B960D2CB8A9F}"/>
              </a:ext>
            </a:extLst>
          </p:cNvPr>
          <p:cNvCxnSpPr>
            <a:cxnSpLocks/>
          </p:cNvCxnSpPr>
          <p:nvPr/>
        </p:nvCxnSpPr>
        <p:spPr>
          <a:xfrm flipV="1">
            <a:off x="7290698" y="2746533"/>
            <a:ext cx="622719" cy="18283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1" name="Elbow Connector 30">
            <a:extLst>
              <a:ext uri="{FF2B5EF4-FFF2-40B4-BE49-F238E27FC236}">
                <a16:creationId xmlns:a16="http://schemas.microsoft.com/office/drawing/2014/main" id="{89F50F96-C33B-1DF5-1E6E-7EA75229F71C}"/>
              </a:ext>
            </a:extLst>
          </p:cNvPr>
          <p:cNvCxnSpPr>
            <a:cxnSpLocks/>
            <a:stCxn id="27" idx="2"/>
          </p:cNvCxnSpPr>
          <p:nvPr/>
        </p:nvCxnSpPr>
        <p:spPr>
          <a:xfrm rot="16200000" flipH="1">
            <a:off x="6976340" y="3785537"/>
            <a:ext cx="675801" cy="111304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32" name="Picture 42" descr="Saving 35% on AWS Glue Jobs. Leveraging Flex Executions for saving… | by  Prakshal Jain | Clairvoyant Blog">
            <a:extLst>
              <a:ext uri="{FF2B5EF4-FFF2-40B4-BE49-F238E27FC236}">
                <a16:creationId xmlns:a16="http://schemas.microsoft.com/office/drawing/2014/main" id="{B987C7D1-6F82-C214-8918-4504384DB6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6389" y="2330251"/>
            <a:ext cx="381811" cy="38181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98C12DC-BA89-60FC-FE3E-F64FEA845B19}"/>
              </a:ext>
            </a:extLst>
          </p:cNvPr>
          <p:cNvSpPr txBox="1"/>
          <p:nvPr/>
        </p:nvSpPr>
        <p:spPr>
          <a:xfrm>
            <a:off x="5623264" y="2342188"/>
            <a:ext cx="671406"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AWS Glue</a:t>
            </a:r>
          </a:p>
        </p:txBody>
      </p:sp>
      <p:pic>
        <p:nvPicPr>
          <p:cNvPr id="18" name="Picture 17" descr="A group of red cubes&#10;&#10;Description automatically generated">
            <a:extLst>
              <a:ext uri="{FF2B5EF4-FFF2-40B4-BE49-F238E27FC236}">
                <a16:creationId xmlns:a16="http://schemas.microsoft.com/office/drawing/2014/main" id="{3FD7E1E4-6E88-7A93-3222-7FDE2E2F9EA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578578" y="2815123"/>
            <a:ext cx="702338" cy="846935"/>
          </a:xfrm>
          <a:prstGeom prst="rect">
            <a:avLst/>
          </a:prstGeom>
        </p:spPr>
      </p:pic>
      <p:sp>
        <p:nvSpPr>
          <p:cNvPr id="22" name="TextBox 21">
            <a:extLst>
              <a:ext uri="{FF2B5EF4-FFF2-40B4-BE49-F238E27FC236}">
                <a16:creationId xmlns:a16="http://schemas.microsoft.com/office/drawing/2014/main" id="{1CD9EFA8-2150-1FA9-5764-10F54ED55C56}"/>
              </a:ext>
            </a:extLst>
          </p:cNvPr>
          <p:cNvSpPr txBox="1"/>
          <p:nvPr/>
        </p:nvSpPr>
        <p:spPr>
          <a:xfrm>
            <a:off x="3696350" y="367279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S3</a:t>
            </a:r>
          </a:p>
        </p:txBody>
      </p:sp>
      <p:cxnSp>
        <p:nvCxnSpPr>
          <p:cNvPr id="24" name="Straight Arrow Connector 23">
            <a:extLst>
              <a:ext uri="{FF2B5EF4-FFF2-40B4-BE49-F238E27FC236}">
                <a16:creationId xmlns:a16="http://schemas.microsoft.com/office/drawing/2014/main" id="{72086E99-0FE7-C71C-49EE-4CFEA0FC6BF4}"/>
              </a:ext>
            </a:extLst>
          </p:cNvPr>
          <p:cNvCxnSpPr>
            <a:endCxn id="18" idx="1"/>
          </p:cNvCxnSpPr>
          <p:nvPr/>
        </p:nvCxnSpPr>
        <p:spPr>
          <a:xfrm>
            <a:off x="2252459" y="3238590"/>
            <a:ext cx="132611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Picture 2" descr="A blue paper with black lines&#10;&#10;Description automatically generated">
            <a:extLst>
              <a:ext uri="{FF2B5EF4-FFF2-40B4-BE49-F238E27FC236}">
                <a16:creationId xmlns:a16="http://schemas.microsoft.com/office/drawing/2014/main" id="{DA5F4DE9-2AE8-7D05-9871-450A50695A2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267504" y="2746112"/>
            <a:ext cx="984955" cy="984955"/>
          </a:xfrm>
          <a:prstGeom prst="rect">
            <a:avLst/>
          </a:prstGeom>
        </p:spPr>
      </p:pic>
      <p:sp>
        <p:nvSpPr>
          <p:cNvPr id="12" name="TextBox 11">
            <a:extLst>
              <a:ext uri="{FF2B5EF4-FFF2-40B4-BE49-F238E27FC236}">
                <a16:creationId xmlns:a16="http://schemas.microsoft.com/office/drawing/2014/main" id="{F29155B4-23A3-1D35-4C37-6548FDA5A90D}"/>
              </a:ext>
            </a:extLst>
          </p:cNvPr>
          <p:cNvSpPr txBox="1"/>
          <p:nvPr/>
        </p:nvSpPr>
        <p:spPr>
          <a:xfrm>
            <a:off x="1129919" y="3662058"/>
            <a:ext cx="1327608"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US" dirty="0"/>
              <a:t>Files/Documents</a:t>
            </a:r>
          </a:p>
        </p:txBody>
      </p:sp>
      <p:pic>
        <p:nvPicPr>
          <p:cNvPr id="13" name="Picture 46" descr="Cloud Data, Cloud computing, web development, Hosting, Multimedia,  networking icon">
            <a:extLst>
              <a:ext uri="{FF2B5EF4-FFF2-40B4-BE49-F238E27FC236}">
                <a16:creationId xmlns:a16="http://schemas.microsoft.com/office/drawing/2014/main" id="{D4ECB07B-DDCC-B86B-5701-142BB5AF22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1664" y="2089729"/>
            <a:ext cx="721928" cy="72192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Pipeline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5526" y="3824643"/>
            <a:ext cx="1371600" cy="246221"/>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Data Source</a:t>
            </a:r>
          </a:p>
        </p:txBody>
      </p:sp>
      <p:sp>
        <p:nvSpPr>
          <p:cNvPr id="47" name="Rectangle 46">
            <a:extLst>
              <a:ext uri="{FF2B5EF4-FFF2-40B4-BE49-F238E27FC236}">
                <a16:creationId xmlns:a16="http://schemas.microsoft.com/office/drawing/2014/main" id="{1751D31D-3535-411D-8BAC-95CCC90AB185}"/>
              </a:ext>
            </a:extLst>
          </p:cNvPr>
          <p:cNvSpPr/>
          <p:nvPr/>
        </p:nvSpPr>
        <p:spPr>
          <a:xfrm>
            <a:off x="3230695" y="3824643"/>
            <a:ext cx="1371600" cy="246221"/>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Collection</a:t>
            </a:r>
          </a:p>
        </p:txBody>
      </p:sp>
      <p:sp>
        <p:nvSpPr>
          <p:cNvPr id="48" name="Rectangle 47">
            <a:extLst>
              <a:ext uri="{FF2B5EF4-FFF2-40B4-BE49-F238E27FC236}">
                <a16:creationId xmlns:a16="http://schemas.microsoft.com/office/drawing/2014/main" id="{FA4D735A-8F75-4E2A-8F1A-CC303B0718BA}"/>
              </a:ext>
            </a:extLst>
          </p:cNvPr>
          <p:cNvSpPr/>
          <p:nvPr/>
        </p:nvSpPr>
        <p:spPr>
          <a:xfrm>
            <a:off x="5362394" y="3824643"/>
            <a:ext cx="1371600" cy="246221"/>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Processing</a:t>
            </a:r>
          </a:p>
        </p:txBody>
      </p:sp>
      <p:sp>
        <p:nvSpPr>
          <p:cNvPr id="49" name="Rectangle 48">
            <a:extLst>
              <a:ext uri="{FF2B5EF4-FFF2-40B4-BE49-F238E27FC236}">
                <a16:creationId xmlns:a16="http://schemas.microsoft.com/office/drawing/2014/main" id="{54AB9282-0505-49EB-AABF-998083225E3A}"/>
              </a:ext>
            </a:extLst>
          </p:cNvPr>
          <p:cNvSpPr/>
          <p:nvPr/>
        </p:nvSpPr>
        <p:spPr>
          <a:xfrm>
            <a:off x="7571718" y="3824642"/>
            <a:ext cx="1371600" cy="246221"/>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Storage</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5" y="3824642"/>
            <a:ext cx="1488431" cy="276999"/>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Consumption</a:t>
            </a:r>
          </a:p>
        </p:txBody>
      </p:sp>
      <p:sp>
        <p:nvSpPr>
          <p:cNvPr id="51" name="Rectangle 50">
            <a:extLst>
              <a:ext uri="{FF2B5EF4-FFF2-40B4-BE49-F238E27FC236}">
                <a16:creationId xmlns:a16="http://schemas.microsoft.com/office/drawing/2014/main" id="{8AA18108-5B8B-4147-84A7-D30A16BEC4EA}"/>
              </a:ext>
            </a:extLst>
          </p:cNvPr>
          <p:cNvSpPr/>
          <p:nvPr/>
        </p:nvSpPr>
        <p:spPr>
          <a:xfrm>
            <a:off x="885305" y="4484772"/>
            <a:ext cx="1752042" cy="738664"/>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Batch </a:t>
            </a:r>
          </a:p>
          <a:p>
            <a:pPr algn="ctr"/>
            <a:r>
              <a:rPr lang="en-US" sz="1600" dirty="0">
                <a:solidFill>
                  <a:schemeClr val="bg1"/>
                </a:solidFill>
                <a:latin typeface="Arial" panose="020B0604020202020204" pitchFamily="34" charset="0"/>
                <a:cs typeface="Arial" panose="020B0604020202020204" pitchFamily="34" charset="0"/>
              </a:rPr>
              <a:t>&amp;</a:t>
            </a:r>
          </a:p>
          <a:p>
            <a:pPr algn="ctr"/>
            <a:r>
              <a:rPr lang="en-US" sz="1600" dirty="0">
                <a:solidFill>
                  <a:schemeClr val="bg1"/>
                </a:solidFill>
                <a:latin typeface="Arial" panose="020B0604020202020204" pitchFamily="34" charset="0"/>
                <a:cs typeface="Arial" panose="020B0604020202020204" pitchFamily="34" charset="0"/>
              </a:rPr>
              <a:t>Streaming Data</a:t>
            </a:r>
          </a:p>
        </p:txBody>
      </p:sp>
      <p:sp>
        <p:nvSpPr>
          <p:cNvPr id="52" name="Rectangle 51">
            <a:extLst>
              <a:ext uri="{FF2B5EF4-FFF2-40B4-BE49-F238E27FC236}">
                <a16:creationId xmlns:a16="http://schemas.microsoft.com/office/drawing/2014/main" id="{A8534162-B6E2-4579-9DAD-AD8DE07459BC}"/>
              </a:ext>
            </a:extLst>
          </p:cNvPr>
          <p:cNvSpPr/>
          <p:nvPr/>
        </p:nvSpPr>
        <p:spPr>
          <a:xfrm>
            <a:off x="3040474" y="4607883"/>
            <a:ext cx="1752042" cy="246221"/>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Data Ingestion</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4484545"/>
            <a:ext cx="1752042" cy="467051"/>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Validation, Clearing &amp; Transformation</a:t>
            </a:r>
          </a:p>
        </p:txBody>
      </p:sp>
      <p:sp>
        <p:nvSpPr>
          <p:cNvPr id="54" name="Rectangle 53">
            <a:extLst>
              <a:ext uri="{FF2B5EF4-FFF2-40B4-BE49-F238E27FC236}">
                <a16:creationId xmlns:a16="http://schemas.microsoft.com/office/drawing/2014/main" id="{28FF18A5-7B4E-4493-B38D-E732E033F82F}"/>
              </a:ext>
            </a:extLst>
          </p:cNvPr>
          <p:cNvSpPr/>
          <p:nvPr/>
        </p:nvSpPr>
        <p:spPr>
          <a:xfrm>
            <a:off x="7381497" y="4474413"/>
            <a:ext cx="1752042" cy="467051"/>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Data Warehouse / Data Lakes</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4484545"/>
            <a:ext cx="1752042" cy="710707"/>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Analytics </a:t>
            </a:r>
          </a:p>
          <a:p>
            <a:pPr algn="ctr"/>
            <a:r>
              <a:rPr lang="en-US" sz="1600" dirty="0">
                <a:solidFill>
                  <a:schemeClr val="bg1"/>
                </a:solidFill>
                <a:latin typeface="Arial" panose="020B0604020202020204" pitchFamily="34" charset="0"/>
                <a:cs typeface="Arial" panose="020B0604020202020204" pitchFamily="34" charset="0"/>
              </a:rPr>
              <a:t>&amp; </a:t>
            </a:r>
          </a:p>
          <a:p>
            <a:pPr algn="ctr"/>
            <a:r>
              <a:rPr lang="en-US" sz="1600" dirty="0">
                <a:solidFill>
                  <a:schemeClr val="bg1"/>
                </a:solidFill>
                <a:latin typeface="Arial" panose="020B0604020202020204" pitchFamily="34" charset="0"/>
                <a:cs typeface="Arial" panose="020B0604020202020204" pitchFamily="34" charset="0"/>
              </a:rPr>
              <a:t>Business Insights</a:t>
            </a:r>
          </a:p>
        </p:txBody>
      </p:sp>
      <p:pic>
        <p:nvPicPr>
          <p:cNvPr id="5" name="Picture 4" descr="A blue arrow pointing to the left&#10;&#10;Description automatically generated">
            <a:extLst>
              <a:ext uri="{FF2B5EF4-FFF2-40B4-BE49-F238E27FC236}">
                <a16:creationId xmlns:a16="http://schemas.microsoft.com/office/drawing/2014/main" id="{108BD7D6-C056-E4AD-29E0-E19D1E068D3E}"/>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134121" y="800600"/>
            <a:ext cx="1710604" cy="1282953"/>
          </a:xfrm>
          <a:prstGeom prst="rect">
            <a:avLst/>
          </a:prstGeom>
        </p:spPr>
      </p:pic>
      <p:pic>
        <p:nvPicPr>
          <p:cNvPr id="6" name="Picture 5" descr="A blue arrow pointing to the left&#10;&#10;Description automatically generated">
            <a:extLst>
              <a:ext uri="{FF2B5EF4-FFF2-40B4-BE49-F238E27FC236}">
                <a16:creationId xmlns:a16="http://schemas.microsoft.com/office/drawing/2014/main" id="{FC34317A-5EA9-B86F-94FA-844DF8990DD5}"/>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322981" y="801814"/>
            <a:ext cx="1710604" cy="1282953"/>
          </a:xfrm>
          <a:prstGeom prst="rect">
            <a:avLst/>
          </a:prstGeom>
        </p:spPr>
      </p:pic>
      <p:pic>
        <p:nvPicPr>
          <p:cNvPr id="7" name="Picture 6" descr="A blue arrow pointing to the left&#10;&#10;Description automatically generated">
            <a:extLst>
              <a:ext uri="{FF2B5EF4-FFF2-40B4-BE49-F238E27FC236}">
                <a16:creationId xmlns:a16="http://schemas.microsoft.com/office/drawing/2014/main" id="{246B5F71-8EF7-0160-95A5-BC734CEEE02C}"/>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489779" y="795991"/>
            <a:ext cx="1710604" cy="1282953"/>
          </a:xfrm>
          <a:prstGeom prst="rect">
            <a:avLst/>
          </a:prstGeom>
        </p:spPr>
      </p:pic>
      <p:pic>
        <p:nvPicPr>
          <p:cNvPr id="10" name="Picture 9" descr="A blue arrow pointing to the left&#10;&#10;Description automatically generated">
            <a:extLst>
              <a:ext uri="{FF2B5EF4-FFF2-40B4-BE49-F238E27FC236}">
                <a16:creationId xmlns:a16="http://schemas.microsoft.com/office/drawing/2014/main" id="{4A6E82EE-C723-D869-18D9-FEAD914B5BA8}"/>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7614611" y="752754"/>
            <a:ext cx="1710604" cy="1282953"/>
          </a:xfrm>
          <a:prstGeom prst="rect">
            <a:avLst/>
          </a:prstGeom>
        </p:spPr>
      </p:pic>
      <p:pic>
        <p:nvPicPr>
          <p:cNvPr id="19" name="Picture 18">
            <a:extLst>
              <a:ext uri="{FF2B5EF4-FFF2-40B4-BE49-F238E27FC236}">
                <a16:creationId xmlns:a16="http://schemas.microsoft.com/office/drawing/2014/main" id="{4FD4D78B-AA4E-2EC6-6C63-C4B8A6B5CF91}"/>
              </a:ext>
            </a:extLst>
          </p:cNvPr>
          <p:cNvPicPr>
            <a:picLocks noChangeAspect="1"/>
          </p:cNvPicPr>
          <p:nvPr/>
        </p:nvPicPr>
        <p:blipFill>
          <a:blip r:embed="rId17"/>
          <a:stretch>
            <a:fillRect/>
          </a:stretch>
        </p:blipFill>
        <p:spPr>
          <a:xfrm>
            <a:off x="3423921" y="2374374"/>
            <a:ext cx="985148" cy="8963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9A7DDF8-76F8-21B3-8B07-1EE77A2A79A5}"/>
              </a:ext>
            </a:extLst>
          </p:cNvPr>
          <p:cNvPicPr>
            <a:picLocks noChangeAspect="1"/>
          </p:cNvPicPr>
          <p:nvPr/>
        </p:nvPicPr>
        <p:blipFill>
          <a:blip r:embed="rId18"/>
          <a:stretch>
            <a:fillRect/>
          </a:stretch>
        </p:blipFill>
        <p:spPr>
          <a:xfrm>
            <a:off x="5555620" y="2342576"/>
            <a:ext cx="985148" cy="954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B323A5E3-00A8-FA15-C3F3-B9F121D9A8D2}"/>
              </a:ext>
            </a:extLst>
          </p:cNvPr>
          <p:cNvPicPr>
            <a:picLocks noChangeAspect="1"/>
          </p:cNvPicPr>
          <p:nvPr/>
        </p:nvPicPr>
        <p:blipFill>
          <a:blip r:embed="rId19"/>
          <a:stretch>
            <a:fillRect/>
          </a:stretch>
        </p:blipFill>
        <p:spPr>
          <a:xfrm>
            <a:off x="1141218" y="2361254"/>
            <a:ext cx="1083253" cy="907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descr="A cloud and a stack of coins&#10;&#10;Description automatically generated">
            <a:extLst>
              <a:ext uri="{FF2B5EF4-FFF2-40B4-BE49-F238E27FC236}">
                <a16:creationId xmlns:a16="http://schemas.microsoft.com/office/drawing/2014/main" id="{92802A82-38BC-6D7D-41CC-C4C4EFAA88C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72986" y="2311834"/>
            <a:ext cx="969064" cy="969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descr="A graph with a line and a graph&#10;&#10;Description automatically generated with medium confidence">
            <a:extLst>
              <a:ext uri="{FF2B5EF4-FFF2-40B4-BE49-F238E27FC236}">
                <a16:creationId xmlns:a16="http://schemas.microsoft.com/office/drawing/2014/main" id="{F5913000-5262-CCF3-F5D9-7BB25A6029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5580" y="2311833"/>
            <a:ext cx="998820" cy="960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2569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 Profiling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Rounded Corners 18">
            <a:extLst>
              <a:ext uri="{FF2B5EF4-FFF2-40B4-BE49-F238E27FC236}">
                <a16:creationId xmlns:a16="http://schemas.microsoft.com/office/drawing/2014/main" id="{B735DE25-458E-82C1-12F1-6B5FB2145BBC}"/>
              </a:ext>
              <a:ext uri="{C183D7F6-B498-43B3-948B-1728B52AA6E4}">
                <adec:decorative xmlns:adec="http://schemas.microsoft.com/office/drawing/2017/decorative" val="1"/>
              </a:ext>
            </a:extLst>
          </p:cNvPr>
          <p:cNvSpPr/>
          <p:nvPr/>
        </p:nvSpPr>
        <p:spPr>
          <a:xfrm>
            <a:off x="228600" y="651157"/>
            <a:ext cx="2657527"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Profiling</a:t>
            </a:r>
            <a:endParaRPr lang="en-US" sz="1600" b="1" dirty="0"/>
          </a:p>
        </p:txBody>
      </p:sp>
      <p:sp>
        <p:nvSpPr>
          <p:cNvPr id="12" name="Oval 11">
            <a:extLst>
              <a:ext uri="{FF2B5EF4-FFF2-40B4-BE49-F238E27FC236}">
                <a16:creationId xmlns:a16="http://schemas.microsoft.com/office/drawing/2014/main" id="{38E030C4-CA09-C937-E0DD-54940088A2BB}"/>
              </a:ext>
              <a:ext uri="{C183D7F6-B498-43B3-948B-1728B52AA6E4}">
                <adec:decorative xmlns:adec="http://schemas.microsoft.com/office/drawing/2017/decorative" val="1"/>
              </a:ext>
            </a:extLst>
          </p:cNvPr>
          <p:cNvSpPr/>
          <p:nvPr/>
        </p:nvSpPr>
        <p:spPr>
          <a:xfrm>
            <a:off x="25839" y="55175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676" descr="Icon of check box. ">
            <a:extLst>
              <a:ext uri="{FF2B5EF4-FFF2-40B4-BE49-F238E27FC236}">
                <a16:creationId xmlns:a16="http://schemas.microsoft.com/office/drawing/2014/main" id="{59201589-F6A6-9A4C-66A6-2ABA3647E2EC}"/>
              </a:ext>
            </a:extLst>
          </p:cNvPr>
          <p:cNvSpPr>
            <a:spLocks noEditPoints="1"/>
          </p:cNvSpPr>
          <p:nvPr/>
        </p:nvSpPr>
        <p:spPr bwMode="auto">
          <a:xfrm>
            <a:off x="322860" y="84877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5A275381-9546-099A-043B-884784FC3316}"/>
              </a:ext>
            </a:extLst>
          </p:cNvPr>
          <p:cNvPicPr>
            <a:picLocks noChangeAspect="1"/>
          </p:cNvPicPr>
          <p:nvPr/>
        </p:nvPicPr>
        <p:blipFill>
          <a:blip r:embed="rId3"/>
          <a:stretch>
            <a:fillRect/>
          </a:stretch>
        </p:blipFill>
        <p:spPr>
          <a:xfrm>
            <a:off x="3002689" y="1392154"/>
            <a:ext cx="8960711" cy="5046759"/>
          </a:xfrm>
          <a:prstGeom prst="rect">
            <a:avLst/>
          </a:prstGeom>
        </p:spPr>
      </p:pic>
      <p:graphicFrame>
        <p:nvGraphicFramePr>
          <p:cNvPr id="6" name="Object 5">
            <a:extLst>
              <a:ext uri="{FF2B5EF4-FFF2-40B4-BE49-F238E27FC236}">
                <a16:creationId xmlns:a16="http://schemas.microsoft.com/office/drawing/2014/main" id="{3BBA2130-E8A4-D6F7-60B3-493A5A574FE0}"/>
              </a:ext>
            </a:extLst>
          </p:cNvPr>
          <p:cNvGraphicFramePr>
            <a:graphicFrameLocks noChangeAspect="1"/>
          </p:cNvGraphicFramePr>
          <p:nvPr>
            <p:extLst>
              <p:ext uri="{D42A27DB-BD31-4B8C-83A1-F6EECF244321}">
                <p14:modId xmlns:p14="http://schemas.microsoft.com/office/powerpoint/2010/main" val="1362523204"/>
              </p:ext>
            </p:extLst>
          </p:nvPr>
        </p:nvGraphicFramePr>
        <p:xfrm>
          <a:off x="763011" y="3289986"/>
          <a:ext cx="1173245" cy="740997"/>
        </p:xfrm>
        <a:graphic>
          <a:graphicData uri="http://schemas.openxmlformats.org/presentationml/2006/ole">
            <mc:AlternateContent xmlns:mc="http://schemas.openxmlformats.org/markup-compatibility/2006">
              <mc:Choice xmlns:v="urn:schemas-microsoft-com:vml" Requires="v">
                <p:oleObj name="Worksheet" showAsIcon="1" r:id="rId4" imgW="965200" imgH="609600" progId="Excel.Sheet.12">
                  <p:embed/>
                </p:oleObj>
              </mc:Choice>
              <mc:Fallback>
                <p:oleObj name="Worksheet" showAsIcon="1" r:id="rId4" imgW="965200" imgH="609600" progId="Excel.Sheet.12">
                  <p:embed/>
                  <p:pic>
                    <p:nvPicPr>
                      <p:cNvPr id="6" name="Object 5">
                        <a:extLst>
                          <a:ext uri="{FF2B5EF4-FFF2-40B4-BE49-F238E27FC236}">
                            <a16:creationId xmlns:a16="http://schemas.microsoft.com/office/drawing/2014/main" id="{3BBA2130-E8A4-D6F7-60B3-493A5A574FE0}"/>
                          </a:ext>
                        </a:extLst>
                      </p:cNvPr>
                      <p:cNvPicPr/>
                      <p:nvPr/>
                    </p:nvPicPr>
                    <p:blipFill>
                      <a:blip r:embed="rId5"/>
                      <a:stretch>
                        <a:fillRect/>
                      </a:stretch>
                    </p:blipFill>
                    <p:spPr>
                      <a:xfrm>
                        <a:off x="763011" y="3289986"/>
                        <a:ext cx="1173245" cy="740997"/>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971D45AD-22EA-EB9C-F351-E39802F9BD44}"/>
              </a:ext>
            </a:extLst>
          </p:cNvPr>
          <p:cNvSpPr txBox="1"/>
          <p:nvPr/>
        </p:nvSpPr>
        <p:spPr>
          <a:xfrm>
            <a:off x="372250" y="3712166"/>
            <a:ext cx="1954766" cy="369332"/>
          </a:xfrm>
          <a:prstGeom prst="rect">
            <a:avLst/>
          </a:prstGeom>
          <a:noFill/>
        </p:spPr>
        <p:txBody>
          <a:bodyPr wrap="none" rtlCol="0">
            <a:spAutoFit/>
          </a:bodyPr>
          <a:lstStyle/>
          <a:p>
            <a:r>
              <a:rPr lang="en-US" dirty="0"/>
              <a:t>Data Profiling Files</a:t>
            </a:r>
          </a:p>
        </p:txBody>
      </p:sp>
    </p:spTree>
    <p:extLst>
      <p:ext uri="{BB962C8B-B14F-4D97-AF65-F5344CB8AC3E}">
        <p14:creationId xmlns:p14="http://schemas.microsoft.com/office/powerpoint/2010/main" val="509143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064869" y="522898"/>
            <a:ext cx="312713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0030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Proposed Architecture Tool Blueprint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0919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D65D3685-1890-7BE2-D976-0A36CF779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123" y="706568"/>
            <a:ext cx="7619958" cy="56285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ue paper with black lines&#10;&#10;Description automatically generated">
            <a:extLst>
              <a:ext uri="{FF2B5EF4-FFF2-40B4-BE49-F238E27FC236}">
                <a16:creationId xmlns:a16="http://schemas.microsoft.com/office/drawing/2014/main" id="{A7F0CCA4-E8A2-71A2-C569-865CD3AB6E5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67504" y="2746112"/>
            <a:ext cx="984955" cy="984955"/>
          </a:xfrm>
          <a:prstGeom prst="rect">
            <a:avLst/>
          </a:prstGeom>
        </p:spPr>
      </p:pic>
      <p:pic>
        <p:nvPicPr>
          <p:cNvPr id="26" name="Picture 25" descr="A group of red cubes&#10;&#10;Description automatically generated">
            <a:extLst>
              <a:ext uri="{FF2B5EF4-FFF2-40B4-BE49-F238E27FC236}">
                <a16:creationId xmlns:a16="http://schemas.microsoft.com/office/drawing/2014/main" id="{EEB02E90-1078-C937-5FA0-6A923EC0088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3019027" y="3019789"/>
            <a:ext cx="384720" cy="463926"/>
          </a:xfrm>
          <a:prstGeom prst="rect">
            <a:avLst/>
          </a:prstGeom>
        </p:spPr>
      </p:pic>
      <p:sp>
        <p:nvSpPr>
          <p:cNvPr id="28" name="TextBox 27">
            <a:extLst>
              <a:ext uri="{FF2B5EF4-FFF2-40B4-BE49-F238E27FC236}">
                <a16:creationId xmlns:a16="http://schemas.microsoft.com/office/drawing/2014/main" id="{FC5E004C-6036-AF8D-63C5-A3AD418C221B}"/>
              </a:ext>
            </a:extLst>
          </p:cNvPr>
          <p:cNvSpPr txBox="1"/>
          <p:nvPr/>
        </p:nvSpPr>
        <p:spPr>
          <a:xfrm>
            <a:off x="3008253" y="3456197"/>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S3</a:t>
            </a:r>
          </a:p>
        </p:txBody>
      </p:sp>
      <p:pic>
        <p:nvPicPr>
          <p:cNvPr id="2060" name="Picture 12">
            <a:extLst>
              <a:ext uri="{FF2B5EF4-FFF2-40B4-BE49-F238E27FC236}">
                <a16:creationId xmlns:a16="http://schemas.microsoft.com/office/drawing/2014/main" id="{24851F76-2C47-2F9E-DDF2-A12FCF83EC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5471" y="2681497"/>
            <a:ext cx="1320800" cy="154940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65C5F93-CC2D-0758-409A-739C082E810A}"/>
              </a:ext>
            </a:extLst>
          </p:cNvPr>
          <p:cNvSpPr/>
          <p:nvPr/>
        </p:nvSpPr>
        <p:spPr>
          <a:xfrm>
            <a:off x="4842933" y="2190044"/>
            <a:ext cx="2844800" cy="2587343"/>
          </a:xfrm>
          <a:prstGeom prst="rect">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0" name="Picture 32">
            <a:extLst>
              <a:ext uri="{FF2B5EF4-FFF2-40B4-BE49-F238E27FC236}">
                <a16:creationId xmlns:a16="http://schemas.microsoft.com/office/drawing/2014/main" id="{C7D2DE98-F3E3-76E7-91B5-8B30064AF1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02" y="2784314"/>
            <a:ext cx="877099" cy="1277056"/>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DF4FA4D9-00D4-1DA8-8F04-0F51B7F08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1231" y="4061370"/>
            <a:ext cx="1168700" cy="104849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63CDFB21-4568-9ED8-2047-82A64D6493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2403" y="1252041"/>
            <a:ext cx="970305" cy="91220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AFAE1717-71A8-A970-B69D-288B1B61BA03}"/>
              </a:ext>
            </a:extLst>
          </p:cNvPr>
          <p:cNvCxnSpPr>
            <a:cxnSpLocks/>
            <a:stCxn id="15" idx="3"/>
          </p:cNvCxnSpPr>
          <p:nvPr/>
        </p:nvCxnSpPr>
        <p:spPr>
          <a:xfrm>
            <a:off x="2252459" y="3238590"/>
            <a:ext cx="6963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A95D0DFA-234E-1161-89C3-B3953A7B9030}"/>
              </a:ext>
            </a:extLst>
          </p:cNvPr>
          <p:cNvCxnSpPr>
            <a:cxnSpLocks/>
          </p:cNvCxnSpPr>
          <p:nvPr/>
        </p:nvCxnSpPr>
        <p:spPr>
          <a:xfrm>
            <a:off x="4685471" y="3249330"/>
            <a:ext cx="2997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399D701-B43F-7EB1-9412-0865B3D82296}"/>
              </a:ext>
            </a:extLst>
          </p:cNvPr>
          <p:cNvCxnSpPr>
            <a:cxnSpLocks/>
          </p:cNvCxnSpPr>
          <p:nvPr/>
        </p:nvCxnSpPr>
        <p:spPr>
          <a:xfrm>
            <a:off x="5757372" y="3249330"/>
            <a:ext cx="7748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Elbow Connector 43">
            <a:extLst>
              <a:ext uri="{FF2B5EF4-FFF2-40B4-BE49-F238E27FC236}">
                <a16:creationId xmlns:a16="http://schemas.microsoft.com/office/drawing/2014/main" id="{4D2F5E08-F459-F740-4AC8-867392F63D19}"/>
              </a:ext>
            </a:extLst>
          </p:cNvPr>
          <p:cNvCxnSpPr>
            <a:cxnSpLocks/>
            <a:endCxn id="2084" idx="1"/>
          </p:cNvCxnSpPr>
          <p:nvPr/>
        </p:nvCxnSpPr>
        <p:spPr>
          <a:xfrm rot="5400000" flipH="1" flipV="1">
            <a:off x="6788291" y="1830203"/>
            <a:ext cx="1076172" cy="83205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6" name="Elbow Connector 45">
            <a:extLst>
              <a:ext uri="{FF2B5EF4-FFF2-40B4-BE49-F238E27FC236}">
                <a16:creationId xmlns:a16="http://schemas.microsoft.com/office/drawing/2014/main" id="{6B6860E4-20E8-DEC7-54E7-B4C89CF7F046}"/>
              </a:ext>
            </a:extLst>
          </p:cNvPr>
          <p:cNvCxnSpPr>
            <a:cxnSpLocks/>
            <a:stCxn id="2080" idx="2"/>
          </p:cNvCxnSpPr>
          <p:nvPr/>
        </p:nvCxnSpPr>
        <p:spPr>
          <a:xfrm rot="16200000" flipH="1">
            <a:off x="7200203" y="3771519"/>
            <a:ext cx="458842" cy="103854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086" name="Picture 38">
            <a:extLst>
              <a:ext uri="{FF2B5EF4-FFF2-40B4-BE49-F238E27FC236}">
                <a16:creationId xmlns:a16="http://schemas.microsoft.com/office/drawing/2014/main" id="{96FBB1B3-B3C3-328A-6C47-6312BFBEA6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32871" y="1195643"/>
            <a:ext cx="724729" cy="862428"/>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CB3B21CA-0EAF-0702-6128-84119385B027}"/>
              </a:ext>
            </a:extLst>
          </p:cNvPr>
          <p:cNvCxnSpPr>
            <a:cxnSpLocks/>
          </p:cNvCxnSpPr>
          <p:nvPr/>
        </p:nvCxnSpPr>
        <p:spPr>
          <a:xfrm>
            <a:off x="8712708" y="1633710"/>
            <a:ext cx="7043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1" name="Picture 50" descr="A graph with a line and a graph&#10;&#10;Description automatically generated with medium confidence">
            <a:extLst>
              <a:ext uri="{FF2B5EF4-FFF2-40B4-BE49-F238E27FC236}">
                <a16:creationId xmlns:a16="http://schemas.microsoft.com/office/drawing/2014/main" id="{2520BF82-6F72-CDE2-7C64-0E6B9232979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24560" y="4230897"/>
            <a:ext cx="533040" cy="533040"/>
          </a:xfrm>
          <a:prstGeom prst="rect">
            <a:avLst/>
          </a:prstGeom>
        </p:spPr>
      </p:pic>
      <p:cxnSp>
        <p:nvCxnSpPr>
          <p:cNvPr id="54" name="Straight Arrow Connector 53">
            <a:extLst>
              <a:ext uri="{FF2B5EF4-FFF2-40B4-BE49-F238E27FC236}">
                <a16:creationId xmlns:a16="http://schemas.microsoft.com/office/drawing/2014/main" id="{E9B22C42-C4B5-EF6F-BA39-07F2B3582678}"/>
              </a:ext>
            </a:extLst>
          </p:cNvPr>
          <p:cNvCxnSpPr>
            <a:cxnSpLocks/>
          </p:cNvCxnSpPr>
          <p:nvPr/>
        </p:nvCxnSpPr>
        <p:spPr>
          <a:xfrm>
            <a:off x="8712708" y="4585615"/>
            <a:ext cx="7043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75842085-84A7-7FC1-4BED-4AB9763EB089}"/>
              </a:ext>
            </a:extLst>
          </p:cNvPr>
          <p:cNvSpPr txBox="1"/>
          <p:nvPr/>
        </p:nvSpPr>
        <p:spPr>
          <a:xfrm>
            <a:off x="9464997" y="4792064"/>
            <a:ext cx="652166"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US" dirty="0"/>
              <a:t>BI Tool</a:t>
            </a:r>
          </a:p>
        </p:txBody>
      </p:sp>
      <p:pic>
        <p:nvPicPr>
          <p:cNvPr id="2090" name="Picture 42" descr="Saving 35% on AWS Glue Jobs. Leveraging Flex Executions for saving… | by  Prakshal Jain | Clairvoyant Blog">
            <a:extLst>
              <a:ext uri="{FF2B5EF4-FFF2-40B4-BE49-F238E27FC236}">
                <a16:creationId xmlns:a16="http://schemas.microsoft.com/office/drawing/2014/main" id="{20D57855-5987-39F2-CEC3-F320871BC93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6042" y="2185202"/>
            <a:ext cx="459952" cy="45995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FCEC06A5-7069-18E6-2DD8-CD54EEB9410B}"/>
              </a:ext>
            </a:extLst>
          </p:cNvPr>
          <p:cNvSpPr txBox="1"/>
          <p:nvPr/>
        </p:nvSpPr>
        <p:spPr>
          <a:xfrm>
            <a:off x="5242916" y="2197138"/>
            <a:ext cx="89710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AWS Glue</a:t>
            </a:r>
          </a:p>
        </p:txBody>
      </p:sp>
      <p:sp>
        <p:nvSpPr>
          <p:cNvPr id="60" name="TextBox 59">
            <a:extLst>
              <a:ext uri="{FF2B5EF4-FFF2-40B4-BE49-F238E27FC236}">
                <a16:creationId xmlns:a16="http://schemas.microsoft.com/office/drawing/2014/main" id="{DB243CA7-3BC9-7C18-06EB-0D46E040D9CC}"/>
              </a:ext>
            </a:extLst>
          </p:cNvPr>
          <p:cNvSpPr txBox="1"/>
          <p:nvPr/>
        </p:nvSpPr>
        <p:spPr>
          <a:xfrm>
            <a:off x="1129919" y="3662058"/>
            <a:ext cx="1327608"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US" dirty="0"/>
              <a:t>Files/Documents</a:t>
            </a:r>
          </a:p>
        </p:txBody>
      </p:sp>
      <p:pic>
        <p:nvPicPr>
          <p:cNvPr id="2094" name="Picture 46" descr="Cloud Data, Cloud computing, web development, Hosting, Multimedia,  networking icon">
            <a:extLst>
              <a:ext uri="{FF2B5EF4-FFF2-40B4-BE49-F238E27FC236}">
                <a16:creationId xmlns:a16="http://schemas.microsoft.com/office/drawing/2014/main" id="{1A5D1058-8001-76AD-95C8-97AE2FF3D9A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1664" y="2089729"/>
            <a:ext cx="721928" cy="7219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logo with text on it&#10;&#10;Description automatically generated">
            <a:extLst>
              <a:ext uri="{FF2B5EF4-FFF2-40B4-BE49-F238E27FC236}">
                <a16:creationId xmlns:a16="http://schemas.microsoft.com/office/drawing/2014/main" id="{E87228B4-234D-A4E5-49C5-C56CD7B5A32F}"/>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345988" y="5058184"/>
            <a:ext cx="887801" cy="341249"/>
          </a:xfrm>
          <a:prstGeom prst="rect">
            <a:avLst/>
          </a:prstGeom>
        </p:spPr>
      </p:pic>
      <p:sp>
        <p:nvSpPr>
          <p:cNvPr id="2" name="Rectangle 1">
            <a:extLst>
              <a:ext uri="{FF2B5EF4-FFF2-40B4-BE49-F238E27FC236}">
                <a16:creationId xmlns:a16="http://schemas.microsoft.com/office/drawing/2014/main" id="{D2EAF508-EB1F-B944-BE4C-13C7D0B066A5}"/>
              </a:ext>
            </a:extLst>
          </p:cNvPr>
          <p:cNvSpPr/>
          <p:nvPr/>
        </p:nvSpPr>
        <p:spPr>
          <a:xfrm>
            <a:off x="2948797" y="2089729"/>
            <a:ext cx="5858203" cy="3353043"/>
          </a:xfrm>
          <a:prstGeom prst="rect">
            <a:avLst/>
          </a:prstGeom>
          <a:noFill/>
          <a:ln>
            <a:solidFill>
              <a:schemeClr val="accent4">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EDD8BE4-4839-8F58-4F3D-E0D78DBBC00D}"/>
              </a:ext>
            </a:extLst>
          </p:cNvPr>
          <p:cNvPicPr>
            <a:picLocks noChangeAspect="1"/>
          </p:cNvPicPr>
          <p:nvPr/>
        </p:nvPicPr>
        <p:blipFill>
          <a:blip r:embed="rId18"/>
          <a:stretch>
            <a:fillRect/>
          </a:stretch>
        </p:blipFill>
        <p:spPr>
          <a:xfrm>
            <a:off x="2974480" y="5069063"/>
            <a:ext cx="357177" cy="357177"/>
          </a:xfrm>
          <a:prstGeom prst="rect">
            <a:avLst/>
          </a:prstGeom>
        </p:spPr>
      </p:pic>
      <p:sp>
        <p:nvSpPr>
          <p:cNvPr id="5" name="TextBox 4">
            <a:extLst>
              <a:ext uri="{FF2B5EF4-FFF2-40B4-BE49-F238E27FC236}">
                <a16:creationId xmlns:a16="http://schemas.microsoft.com/office/drawing/2014/main" id="{79436EAF-9032-89BF-3ED1-092B956DC601}"/>
              </a:ext>
            </a:extLst>
          </p:cNvPr>
          <p:cNvSpPr txBox="1"/>
          <p:nvPr/>
        </p:nvSpPr>
        <p:spPr>
          <a:xfrm>
            <a:off x="6910351" y="6518364"/>
            <a:ext cx="5310043" cy="276999"/>
          </a:xfrm>
          <a:prstGeom prst="rect">
            <a:avLst/>
          </a:prstGeom>
          <a:noFill/>
        </p:spPr>
        <p:txBody>
          <a:bodyPr wrap="none" rtlCol="0">
            <a:spAutoFit/>
          </a:bodyPr>
          <a:lstStyle/>
          <a:p>
            <a:r>
              <a:rPr lang="en-US" sz="1200" i="1" dirty="0"/>
              <a:t>Note: Architecture may have a slight change as moving forward with the project. </a:t>
            </a:r>
          </a:p>
        </p:txBody>
      </p:sp>
      <p:sp>
        <p:nvSpPr>
          <p:cNvPr id="12" name="TextBox 11">
            <a:extLst>
              <a:ext uri="{FF2B5EF4-FFF2-40B4-BE49-F238E27FC236}">
                <a16:creationId xmlns:a16="http://schemas.microsoft.com/office/drawing/2014/main" id="{B3788196-CA26-6FE0-4A1C-45927CF95FFC}"/>
              </a:ext>
            </a:extLst>
          </p:cNvPr>
          <p:cNvSpPr txBox="1"/>
          <p:nvPr/>
        </p:nvSpPr>
        <p:spPr>
          <a:xfrm>
            <a:off x="2914853" y="3671669"/>
            <a:ext cx="671979" cy="415498"/>
          </a:xfrm>
          <a:prstGeom prst="rect">
            <a:avLst/>
          </a:prstGeom>
          <a:noFill/>
        </p:spPr>
        <p:txBody>
          <a:bodyPr wrap="none" rtlCol="0">
            <a:spAutoFit/>
          </a:bodyPr>
          <a:lstStyle/>
          <a:p>
            <a:pPr algn="ctr"/>
            <a:r>
              <a:rPr lang="en-US" sz="1050" dirty="0"/>
              <a:t>Landing </a:t>
            </a:r>
          </a:p>
          <a:p>
            <a:pPr algn="ctr"/>
            <a:r>
              <a:rPr lang="en-US" sz="1050" dirty="0"/>
              <a:t>zone</a:t>
            </a:r>
          </a:p>
        </p:txBody>
      </p:sp>
      <p:pic>
        <p:nvPicPr>
          <p:cNvPr id="17" name="Picture 16" descr="A group of red cubes&#10;&#10;Description automatically generated">
            <a:extLst>
              <a:ext uri="{FF2B5EF4-FFF2-40B4-BE49-F238E27FC236}">
                <a16:creationId xmlns:a16="http://schemas.microsoft.com/office/drawing/2014/main" id="{4E2B2CF5-F9BA-A870-AE97-70495149F66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4269408" y="3019789"/>
            <a:ext cx="384720" cy="463926"/>
          </a:xfrm>
          <a:prstGeom prst="rect">
            <a:avLst/>
          </a:prstGeom>
        </p:spPr>
      </p:pic>
      <p:cxnSp>
        <p:nvCxnSpPr>
          <p:cNvPr id="21" name="Straight Arrow Connector 20">
            <a:extLst>
              <a:ext uri="{FF2B5EF4-FFF2-40B4-BE49-F238E27FC236}">
                <a16:creationId xmlns:a16="http://schemas.microsoft.com/office/drawing/2014/main" id="{8BD866DC-9A38-85F9-B2AE-90DE982A3054}"/>
              </a:ext>
            </a:extLst>
          </p:cNvPr>
          <p:cNvCxnSpPr>
            <a:cxnSpLocks/>
          </p:cNvCxnSpPr>
          <p:nvPr/>
        </p:nvCxnSpPr>
        <p:spPr>
          <a:xfrm>
            <a:off x="3899411" y="3254717"/>
            <a:ext cx="2997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8E4C2447-2D55-B273-CCAB-DABD9A168602}"/>
              </a:ext>
            </a:extLst>
          </p:cNvPr>
          <p:cNvSpPr txBox="1"/>
          <p:nvPr/>
        </p:nvSpPr>
        <p:spPr>
          <a:xfrm>
            <a:off x="4284552" y="3479912"/>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S3</a:t>
            </a:r>
          </a:p>
        </p:txBody>
      </p:sp>
      <p:pic>
        <p:nvPicPr>
          <p:cNvPr id="25" name="Picture 24" descr="A orange logo on a black background&#10;&#10;Description automatically generated">
            <a:extLst>
              <a:ext uri="{FF2B5EF4-FFF2-40B4-BE49-F238E27FC236}">
                <a16:creationId xmlns:a16="http://schemas.microsoft.com/office/drawing/2014/main" id="{70ABDF5A-A853-5D2E-0E1B-09D763FF64E8}"/>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3630180" y="3057143"/>
            <a:ext cx="381000" cy="393700"/>
          </a:xfrm>
          <a:prstGeom prst="rect">
            <a:avLst/>
          </a:prstGeom>
        </p:spPr>
      </p:pic>
      <p:cxnSp>
        <p:nvCxnSpPr>
          <p:cNvPr id="29" name="Straight Arrow Connector 28">
            <a:extLst>
              <a:ext uri="{FF2B5EF4-FFF2-40B4-BE49-F238E27FC236}">
                <a16:creationId xmlns:a16="http://schemas.microsoft.com/office/drawing/2014/main" id="{CC35FD04-17E1-EC7D-39F4-DC064D5AA69F}"/>
              </a:ext>
            </a:extLst>
          </p:cNvPr>
          <p:cNvCxnSpPr>
            <a:cxnSpLocks/>
          </p:cNvCxnSpPr>
          <p:nvPr/>
        </p:nvCxnSpPr>
        <p:spPr>
          <a:xfrm>
            <a:off x="3403747" y="3238589"/>
            <a:ext cx="2997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4DF8C8B6-B881-4012-CB13-A7A94A0A0BC1}"/>
              </a:ext>
            </a:extLst>
          </p:cNvPr>
          <p:cNvSpPr txBox="1"/>
          <p:nvPr/>
        </p:nvSpPr>
        <p:spPr>
          <a:xfrm>
            <a:off x="3420457" y="2658814"/>
            <a:ext cx="747320" cy="461665"/>
          </a:xfrm>
          <a:prstGeom prst="rect">
            <a:avLst/>
          </a:prstGeom>
          <a:noFill/>
        </p:spPr>
        <p:txBody>
          <a:bodyPr wrap="none" rtlCol="0">
            <a:spAutoFit/>
          </a:bodyPr>
          <a:lstStyle/>
          <a:p>
            <a:r>
              <a:rPr lang="en-US" sz="1200" dirty="0"/>
              <a:t>Lambda </a:t>
            </a:r>
          </a:p>
          <a:p>
            <a:r>
              <a:rPr lang="en-US" sz="1200" dirty="0"/>
              <a:t>function</a:t>
            </a:r>
          </a:p>
        </p:txBody>
      </p:sp>
      <p:sp>
        <p:nvSpPr>
          <p:cNvPr id="32" name="TextBox 31">
            <a:extLst>
              <a:ext uri="{FF2B5EF4-FFF2-40B4-BE49-F238E27FC236}">
                <a16:creationId xmlns:a16="http://schemas.microsoft.com/office/drawing/2014/main" id="{3C0FAE2D-F902-63D0-88F3-9E971524B2BE}"/>
              </a:ext>
            </a:extLst>
          </p:cNvPr>
          <p:cNvSpPr txBox="1"/>
          <p:nvPr/>
        </p:nvSpPr>
        <p:spPr>
          <a:xfrm>
            <a:off x="3950624" y="3647519"/>
            <a:ext cx="901209" cy="415498"/>
          </a:xfrm>
          <a:prstGeom prst="rect">
            <a:avLst/>
          </a:prstGeom>
          <a:noFill/>
        </p:spPr>
        <p:txBody>
          <a:bodyPr wrap="none" rtlCol="0">
            <a:spAutoFit/>
          </a:bodyPr>
          <a:lstStyle/>
          <a:p>
            <a:pPr algn="ctr"/>
            <a:r>
              <a:rPr lang="en-US" sz="1050" dirty="0"/>
              <a:t>Transformed</a:t>
            </a:r>
          </a:p>
          <a:p>
            <a:pPr algn="ctr"/>
            <a:r>
              <a:rPr lang="en-US" sz="1050" dirty="0"/>
              <a:t>data</a:t>
            </a:r>
          </a:p>
        </p:txBody>
      </p:sp>
    </p:spTree>
    <p:extLst>
      <p:ext uri="{BB962C8B-B14F-4D97-AF65-F5344CB8AC3E}">
        <p14:creationId xmlns:p14="http://schemas.microsoft.com/office/powerpoint/2010/main" val="843768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064869" y="522898"/>
            <a:ext cx="312713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1531" y="3322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Final Architecture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0919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AC5B2D4-449D-2B51-EBAA-9324931C2DBA}"/>
              </a:ext>
            </a:extLst>
          </p:cNvPr>
          <p:cNvPicPr>
            <a:picLocks noChangeAspect="1"/>
          </p:cNvPicPr>
          <p:nvPr/>
        </p:nvPicPr>
        <p:blipFill>
          <a:blip r:embed="rId3"/>
          <a:stretch>
            <a:fillRect/>
          </a:stretch>
        </p:blipFill>
        <p:spPr>
          <a:xfrm>
            <a:off x="1437540" y="1107833"/>
            <a:ext cx="9158655" cy="4969683"/>
          </a:xfrm>
          <a:prstGeom prst="rect">
            <a:avLst/>
          </a:prstGeom>
        </p:spPr>
      </p:pic>
    </p:spTree>
    <p:extLst>
      <p:ext uri="{BB962C8B-B14F-4D97-AF65-F5344CB8AC3E}">
        <p14:creationId xmlns:p14="http://schemas.microsoft.com/office/powerpoint/2010/main" val="2829678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7870</TotalTime>
  <Words>825</Words>
  <Application>Microsoft Macintosh PowerPoint</Application>
  <PresentationFormat>Widescreen</PresentationFormat>
  <Paragraphs>163</Paragraphs>
  <Slides>14</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1" baseType="lpstr">
      <vt:lpstr>-apple-system</vt:lpstr>
      <vt:lpstr>Arial</vt:lpstr>
      <vt:lpstr>Calibri</vt:lpstr>
      <vt:lpstr>Century Gothic</vt:lpstr>
      <vt:lpstr>Segoe UI Light</vt:lpstr>
      <vt:lpstr>Office Theme</vt:lpstr>
      <vt:lpstr>Worksheet</vt:lpstr>
      <vt:lpstr>NYC Taxi</vt:lpstr>
      <vt:lpstr>Project analysis slide 2</vt:lpstr>
      <vt:lpstr>Project analysis slide 2</vt:lpstr>
      <vt:lpstr>Project analysis slide 2</vt:lpstr>
      <vt:lpstr>Project analysis slide 2</vt:lpstr>
      <vt:lpstr>Project analysis slide 3</vt:lpstr>
      <vt:lpstr>Project analysis slide 2</vt:lpstr>
      <vt:lpstr>Project analysis slide 4</vt:lpstr>
      <vt:lpstr>Project analysis slide 4</vt:lpstr>
      <vt:lpstr>Project analysis slide 4</vt:lpstr>
      <vt:lpstr>Project analysis slide 2</vt:lpstr>
      <vt:lpstr>Project analysis slide 2</vt:lpstr>
      <vt:lpstr>Project analysis slide 2</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Architecture Final Project Proposal</dc:title>
  <dc:creator>Gagan Singh</dc:creator>
  <cp:lastModifiedBy>Gagan Preet Singh [student]</cp:lastModifiedBy>
  <cp:revision>27</cp:revision>
  <dcterms:created xsi:type="dcterms:W3CDTF">2023-09-25T17:06:14Z</dcterms:created>
  <dcterms:modified xsi:type="dcterms:W3CDTF">2025-09-02T18:58:15Z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